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35"/>
  </p:notesMasterIdLst>
  <p:handoutMasterIdLst>
    <p:handoutMasterId r:id="rId36"/>
  </p:handoutMasterIdLst>
  <p:sldIdLst>
    <p:sldId id="471" r:id="rId4"/>
    <p:sldId id="472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1.wmf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76000" y="1367319"/>
            <a:ext cx="10440000" cy="4206031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Artificial Intelligence </a:t>
            </a:r>
            <a:br>
              <a:rPr lang="en-US" altLang="ko-KR" sz="4400" dirty="0"/>
            </a:br>
            <a:r>
              <a:rPr lang="en-US" altLang="ko-KR" sz="4400" dirty="0"/>
              <a:t>Chapter 19</a:t>
            </a:r>
            <a:br>
              <a:rPr lang="en-US" altLang="ko-KR" sz="4400" dirty="0"/>
            </a:br>
            <a:r>
              <a:rPr lang="en-US" altLang="ko-KR" sz="4400" dirty="0"/>
              <a:t>Reasoning with Uncertain Information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C31AC-8DE6-43E0-932D-3B3FC18C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87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19.3 Bayes Networks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Picture 1028">
            <a:extLst>
              <a:ext uri="{FF2B5EF4-FFF2-40B4-BE49-F238E27FC236}">
                <a16:creationId xmlns:a16="http://schemas.microsoft.com/office/drawing/2014/main" id="{1E42E13F-89A0-4D15-B306-31AEF04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0" y="1499857"/>
            <a:ext cx="6705600" cy="445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84AC315-A70A-46F5-8AB4-6A7635BB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83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19.4 Patterns of Inference in Bayes Networks (1/3)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B956CF0-BA4B-49CD-B648-3435CB2C2BDD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845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Causal or top-down inference</a:t>
            </a:r>
          </a:p>
          <a:p>
            <a:pPr lvl="1"/>
            <a:r>
              <a:rPr lang="en-US" altLang="ko-KR" sz="2000" dirty="0"/>
              <a:t>Ex. The probability that the arm moves given that the block is liftable</a:t>
            </a:r>
          </a:p>
          <a:p>
            <a:pPr lvl="1"/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073A7DC-8571-4A8E-8A3E-C9C76EA569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571903"/>
              </p:ext>
            </p:extLst>
          </p:nvPr>
        </p:nvGraphicFramePr>
        <p:xfrm>
          <a:off x="1905000" y="3048000"/>
          <a:ext cx="52578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3" imgW="3365280" imgH="672840" progId="Equation.3">
                  <p:embed/>
                </p:oleObj>
              </mc:Choice>
              <mc:Fallback>
                <p:oleObj name="Equation" r:id="rId3" imgW="3365280" imgH="672840" progId="Equation.3">
                  <p:embed/>
                  <p:pic>
                    <p:nvPicPr>
                      <p:cNvPr id="17412" name="Object 4">
                        <a:extLst>
                          <a:ext uri="{FF2B5EF4-FFF2-40B4-BE49-F238E27FC236}">
                            <a16:creationId xmlns:a16="http://schemas.microsoft.com/office/drawing/2014/main" id="{E5E1FEF8-6854-44B8-AF7E-527B52AC71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048000"/>
                        <a:ext cx="5257800" cy="1050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EB86-2B77-4119-93C8-9690FA4B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11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19.4 Patterns of Inference in Bayes Networks (2/3)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373DF8B-FD70-4CE9-A8FA-7571679F4EF9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629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FFFF00"/>
                </a:solidFill>
              </a:rPr>
              <a:t>Diagnostic or bottom-up inference</a:t>
            </a:r>
          </a:p>
          <a:p>
            <a:pPr lvl="1"/>
            <a:r>
              <a:rPr lang="en-US" altLang="ko-KR" sz="2000"/>
              <a:t>Using an effect (or symptom) to infer a cause</a:t>
            </a:r>
          </a:p>
          <a:p>
            <a:pPr lvl="1"/>
            <a:r>
              <a:rPr lang="en-US" altLang="ko-KR" sz="2000">
                <a:solidFill>
                  <a:schemeClr val="accent2"/>
                </a:solidFill>
              </a:rPr>
              <a:t>Ex.</a:t>
            </a:r>
            <a:r>
              <a:rPr lang="en-US" altLang="ko-KR" sz="2000"/>
              <a:t> The probability that the block is not liftable given that the arm does not move.</a:t>
            </a:r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pPr lvl="1"/>
            <a:endParaRPr lang="en-US" altLang="ko-KR" sz="2000"/>
          </a:p>
          <a:p>
            <a:endParaRPr lang="en-US" altLang="ko-K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0169475-A952-48B3-9572-168C727D0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36709"/>
              </p:ext>
            </p:extLst>
          </p:nvPr>
        </p:nvGraphicFramePr>
        <p:xfrm>
          <a:off x="2470200" y="3153000"/>
          <a:ext cx="2133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3" imgW="1346040" imgH="215640" progId="Equation.3">
                  <p:embed/>
                </p:oleObj>
              </mc:Choice>
              <mc:Fallback>
                <p:oleObj name="Equation" r:id="rId3" imgW="1346040" imgH="215640" progId="Equation.3">
                  <p:embed/>
                  <p:pic>
                    <p:nvPicPr>
                      <p:cNvPr id="18436" name="Object 4">
                        <a:extLst>
                          <a:ext uri="{FF2B5EF4-FFF2-40B4-BE49-F238E27FC236}">
                            <a16:creationId xmlns:a16="http://schemas.microsoft.com/office/drawing/2014/main" id="{EAEC3D51-1C97-4CB0-9002-85F593527C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200" y="3153000"/>
                        <a:ext cx="2133600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>
            <a:extLst>
              <a:ext uri="{FF2B5EF4-FFF2-40B4-BE49-F238E27FC236}">
                <a16:creationId xmlns:a16="http://schemas.microsoft.com/office/drawing/2014/main" id="{7FADA193-854A-46D5-BA08-A301A34E7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0" y="3076800"/>
            <a:ext cx="335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(using a causal reasoning)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964AEB65-3BE2-4AA5-8A13-BC327D5CB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606407"/>
              </p:ext>
            </p:extLst>
          </p:nvPr>
        </p:nvGraphicFramePr>
        <p:xfrm>
          <a:off x="2470200" y="3838800"/>
          <a:ext cx="4724400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5" imgW="3632040" imgH="1091880" progId="Equation.3">
                  <p:embed/>
                </p:oleObj>
              </mc:Choice>
              <mc:Fallback>
                <p:oleObj name="Equation" r:id="rId5" imgW="3632040" imgH="1091880" progId="Equation.3">
                  <p:embed/>
                  <p:pic>
                    <p:nvPicPr>
                      <p:cNvPr id="18438" name="Object 6">
                        <a:extLst>
                          <a:ext uri="{FF2B5EF4-FFF2-40B4-BE49-F238E27FC236}">
                            <a16:creationId xmlns:a16="http://schemas.microsoft.com/office/drawing/2014/main" id="{31F74AA6-2F89-404D-94B1-9DB8B3A882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200" y="3838800"/>
                        <a:ext cx="4724400" cy="1420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>
            <a:extLst>
              <a:ext uri="{FF2B5EF4-FFF2-40B4-BE49-F238E27FC236}">
                <a16:creationId xmlns:a16="http://schemas.microsoft.com/office/drawing/2014/main" id="{48EF7F43-1182-4177-9F06-A9CB01237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925" y="3880075"/>
            <a:ext cx="178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(Bayes’ rule)</a:t>
            </a:r>
          </a:p>
        </p:txBody>
      </p:sp>
    </p:spTree>
    <p:extLst>
      <p:ext uri="{BB962C8B-B14F-4D97-AF65-F5344CB8AC3E}">
        <p14:creationId xmlns:p14="http://schemas.microsoft.com/office/powerpoint/2010/main" val="311099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2643D-362F-43D3-A278-C8B5B20D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19.4 Patterns of Inference in Bayes Networks (3/3)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301C99-8C5E-415D-BB58-5E446A3526DD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701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Explaining away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i="1" dirty="0">
                <a:cs typeface="Times New Roman" panose="02020603050405020304" pitchFamily="18" charset="0"/>
              </a:rPr>
              <a:t>¬B</a:t>
            </a:r>
            <a:r>
              <a:rPr lang="en-US" altLang="ko-KR" dirty="0">
                <a:cs typeface="Times New Roman" panose="02020603050405020304" pitchFamily="18" charset="0"/>
              </a:rPr>
              <a:t> explains </a:t>
            </a:r>
            <a:r>
              <a:rPr lang="en-US" altLang="ko-KR" i="1" dirty="0">
                <a:cs typeface="Times New Roman" panose="02020603050405020304" pitchFamily="18" charset="0"/>
              </a:rPr>
              <a:t>¬M</a:t>
            </a:r>
            <a:r>
              <a:rPr lang="en-US" altLang="ko-KR" dirty="0">
                <a:cs typeface="Times New Roman" panose="02020603050405020304" pitchFamily="18" charset="0"/>
              </a:rPr>
              <a:t>, making </a:t>
            </a:r>
            <a:r>
              <a:rPr lang="en-US" altLang="ko-KR" i="1" dirty="0">
                <a:cs typeface="Times New Roman" panose="02020603050405020304" pitchFamily="18" charset="0"/>
              </a:rPr>
              <a:t>¬L</a:t>
            </a:r>
            <a:r>
              <a:rPr lang="en-US" altLang="ko-KR" dirty="0">
                <a:cs typeface="Times New Roman" panose="02020603050405020304" pitchFamily="18" charset="0"/>
              </a:rPr>
              <a:t> less certain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B71E0049-2B29-4F99-AC1D-40BE736F6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889216"/>
              </p:ext>
            </p:extLst>
          </p:nvPr>
        </p:nvGraphicFramePr>
        <p:xfrm>
          <a:off x="1805400" y="2220113"/>
          <a:ext cx="3581400" cy="207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3" imgW="2590560" imgH="1498320" progId="Equation.3">
                  <p:embed/>
                </p:oleObj>
              </mc:Choice>
              <mc:Fallback>
                <p:oleObj name="Equation" r:id="rId3" imgW="2590560" imgH="1498320" progId="Equation.3">
                  <p:embed/>
                  <p:pic>
                    <p:nvPicPr>
                      <p:cNvPr id="19460" name="Object 4">
                        <a:extLst>
                          <a:ext uri="{FF2B5EF4-FFF2-40B4-BE49-F238E27FC236}">
                            <a16:creationId xmlns:a16="http://schemas.microsoft.com/office/drawing/2014/main" id="{940B6EC6-3BF7-4AF9-B55A-0C2E7AA2EE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400" y="2220113"/>
                        <a:ext cx="3581400" cy="2071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>
            <a:extLst>
              <a:ext uri="{FF2B5EF4-FFF2-40B4-BE49-F238E27FC236}">
                <a16:creationId xmlns:a16="http://schemas.microsoft.com/office/drawing/2014/main" id="{EC0A325D-02D0-4676-B4C8-D512EF7AF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125" y="2234400"/>
            <a:ext cx="178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(Bayes’ rule)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E5E43F21-E09D-462E-9945-1A205A1C2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000" y="2844000"/>
            <a:ext cx="333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(def. of conditional prob.)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61F7B00F-C07F-4C88-8940-AA95F022A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000" y="3453600"/>
            <a:ext cx="4125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(structure of the Bayes network)</a:t>
            </a:r>
          </a:p>
        </p:txBody>
      </p:sp>
    </p:spTree>
    <p:extLst>
      <p:ext uri="{BB962C8B-B14F-4D97-AF65-F5344CB8AC3E}">
        <p14:creationId xmlns:p14="http://schemas.microsoft.com/office/powerpoint/2010/main" val="52034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B18F-E048-4208-A7CC-E48BB980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53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19.5 Uncertain Evidence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D9AA2E-C7C9-4C2C-B5D4-810BFD01B06A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564150"/>
            <a:ext cx="9648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We must be certain about the truth or falsity of the propositions they represent.</a:t>
            </a:r>
          </a:p>
          <a:p>
            <a:pPr lvl="1"/>
            <a:r>
              <a:rPr lang="en-US" altLang="ko-KR" dirty="0"/>
              <a:t>Each uncertain evidence node should have a child node, about which we can be certain.</a:t>
            </a:r>
          </a:p>
          <a:p>
            <a:pPr lvl="1"/>
            <a:r>
              <a:rPr lang="en-US" altLang="ko-KR" dirty="0"/>
              <a:t>Ex. Suppose the robot is not certain that its arm did not move.</a:t>
            </a:r>
          </a:p>
          <a:p>
            <a:pPr lvl="2"/>
            <a:r>
              <a:rPr lang="en-US" altLang="ko-KR" dirty="0"/>
              <a:t>Introducing </a:t>
            </a:r>
            <a:r>
              <a:rPr lang="en-US" altLang="ko-KR" i="1" dirty="0"/>
              <a:t>M’</a:t>
            </a:r>
            <a:r>
              <a:rPr lang="en-US" altLang="ko-KR" dirty="0"/>
              <a:t> : “The arm sensor says that the arm moved”</a:t>
            </a:r>
          </a:p>
          <a:p>
            <a:pPr lvl="3"/>
            <a:r>
              <a:rPr lang="en-US" altLang="ko-KR" dirty="0"/>
              <a:t>We can be certain that that proposition is either true or false.</a:t>
            </a:r>
          </a:p>
          <a:p>
            <a:pPr lvl="2"/>
            <a:r>
              <a:rPr lang="en-US" altLang="ko-KR" i="1" dirty="0"/>
              <a:t>p</a:t>
            </a:r>
            <a:r>
              <a:rPr lang="en-US" altLang="ko-KR" dirty="0"/>
              <a:t>(</a:t>
            </a:r>
            <a:r>
              <a:rPr lang="en-US" altLang="ko-KR" i="1" dirty="0">
                <a:cs typeface="Times New Roman" panose="02020603050405020304" pitchFamily="18" charset="0"/>
              </a:rPr>
              <a:t>¬L| ¬B, ¬M’</a:t>
            </a:r>
            <a:r>
              <a:rPr lang="en-US" altLang="ko-KR" dirty="0">
                <a:cs typeface="Times New Roman" panose="02020603050405020304" pitchFamily="18" charset="0"/>
              </a:rPr>
              <a:t>) instead of </a:t>
            </a:r>
            <a:r>
              <a:rPr lang="en-US" altLang="ko-KR" i="1" dirty="0">
                <a:cs typeface="Times New Roman" panose="02020603050405020304" pitchFamily="18" charset="0"/>
              </a:rPr>
              <a:t>p</a:t>
            </a:r>
            <a:r>
              <a:rPr lang="en-US" altLang="ko-KR" dirty="0">
                <a:cs typeface="Times New Roman" panose="02020603050405020304" pitchFamily="18" charset="0"/>
              </a:rPr>
              <a:t>(</a:t>
            </a:r>
            <a:r>
              <a:rPr lang="en-US" altLang="ko-KR" i="1" dirty="0">
                <a:cs typeface="Times New Roman" panose="02020603050405020304" pitchFamily="18" charset="0"/>
              </a:rPr>
              <a:t>¬L| ¬B, ¬M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ko-KR" dirty="0">
                <a:cs typeface="Times New Roman" panose="02020603050405020304" pitchFamily="18" charset="0"/>
              </a:rPr>
              <a:t>Ex. Suppose we are uncertain about whether or not the battery is charged.</a:t>
            </a:r>
          </a:p>
          <a:p>
            <a:pPr lvl="2"/>
            <a:r>
              <a:rPr lang="en-US" altLang="ko-KR" dirty="0">
                <a:cs typeface="Times New Roman" panose="02020603050405020304" pitchFamily="18" charset="0"/>
              </a:rPr>
              <a:t>Introducing </a:t>
            </a:r>
            <a:r>
              <a:rPr lang="en-US" altLang="ko-KR" i="1" dirty="0">
                <a:cs typeface="Times New Roman" panose="02020603050405020304" pitchFamily="18" charset="0"/>
              </a:rPr>
              <a:t>G</a:t>
            </a:r>
            <a:r>
              <a:rPr lang="en-US" altLang="ko-KR" dirty="0">
                <a:cs typeface="Times New Roman" panose="02020603050405020304" pitchFamily="18" charset="0"/>
              </a:rPr>
              <a:t> : “Battery </a:t>
            </a:r>
            <a:r>
              <a:rPr lang="en-US" altLang="ko-KR" dirty="0" err="1">
                <a:cs typeface="Times New Roman" panose="02020603050405020304" pitchFamily="18" charset="0"/>
              </a:rPr>
              <a:t>guage</a:t>
            </a:r>
            <a:r>
              <a:rPr lang="en-US" altLang="ko-KR" dirty="0">
                <a:cs typeface="Times New Roman" panose="02020603050405020304" pitchFamily="18" charset="0"/>
              </a:rPr>
              <a:t>”</a:t>
            </a:r>
          </a:p>
          <a:p>
            <a:pPr lvl="2"/>
            <a:r>
              <a:rPr lang="en-US" altLang="ko-KR" i="1" dirty="0">
                <a:cs typeface="Times New Roman" panose="02020603050405020304" pitchFamily="18" charset="0"/>
              </a:rPr>
              <a:t>p</a:t>
            </a:r>
            <a:r>
              <a:rPr lang="en-US" altLang="ko-KR" dirty="0">
                <a:cs typeface="Times New Roman" panose="02020603050405020304" pitchFamily="18" charset="0"/>
              </a:rPr>
              <a:t>(</a:t>
            </a:r>
            <a:r>
              <a:rPr lang="en-US" altLang="ko-KR" i="1" dirty="0">
                <a:cs typeface="Times New Roman" panose="02020603050405020304" pitchFamily="18" charset="0"/>
              </a:rPr>
              <a:t>¬L| ¬G, ¬M’</a:t>
            </a:r>
            <a:r>
              <a:rPr lang="en-US" altLang="ko-KR" dirty="0">
                <a:cs typeface="Times New Roman" panose="02020603050405020304" pitchFamily="18" charset="0"/>
              </a:rPr>
              <a:t>) instead of </a:t>
            </a:r>
            <a:r>
              <a:rPr lang="en-US" altLang="ko-KR" i="1" dirty="0">
                <a:cs typeface="Times New Roman" panose="02020603050405020304" pitchFamily="18" charset="0"/>
              </a:rPr>
              <a:t>p</a:t>
            </a:r>
            <a:r>
              <a:rPr lang="en-US" altLang="ko-KR" dirty="0">
                <a:cs typeface="Times New Roman" panose="02020603050405020304" pitchFamily="18" charset="0"/>
              </a:rPr>
              <a:t>(</a:t>
            </a:r>
            <a:r>
              <a:rPr lang="en-US" altLang="ko-KR" i="1" dirty="0">
                <a:cs typeface="Times New Roman" panose="02020603050405020304" pitchFamily="18" charset="0"/>
              </a:rPr>
              <a:t>¬L| ¬B, ¬M’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85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5B67-4D93-44C0-8A28-51DC48C5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23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19.6 D-Separation (1/3)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576AE6-DCEF-499A-9D7F-DAF0C4E53383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554626"/>
            <a:ext cx="101283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1" dirty="0">
                <a:sym typeface="Symbol" panose="05050102010706020507" pitchFamily="18" charset="2"/>
              </a:rPr>
              <a:t></a:t>
            </a:r>
            <a:r>
              <a:rPr lang="en-US" altLang="ko-KR" dirty="0"/>
              <a:t>  d-separates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dirty="0"/>
              <a:t> and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 if for every undirected path in the Bayes network between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dirty="0"/>
              <a:t> and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, there is some node,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, on the path having one of the following three properties.</a:t>
            </a:r>
          </a:p>
          <a:p>
            <a:pPr lvl="1"/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 is in </a:t>
            </a:r>
            <a:r>
              <a:rPr lang="en-US" altLang="ko-KR" i="1" dirty="0">
                <a:sym typeface="Symbol" panose="05050102010706020507" pitchFamily="18" charset="2"/>
              </a:rPr>
              <a:t></a:t>
            </a:r>
            <a:r>
              <a:rPr lang="en-US" altLang="ko-KR" dirty="0"/>
              <a:t>, and both arcs on the path lead out of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endParaRPr lang="en-US" altLang="ko-KR" i="1" baseline="-25000" dirty="0"/>
          </a:p>
          <a:p>
            <a:pPr lvl="1"/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i="1" dirty="0"/>
              <a:t> </a:t>
            </a:r>
            <a:r>
              <a:rPr lang="en-US" altLang="ko-KR" dirty="0"/>
              <a:t>is in </a:t>
            </a:r>
            <a:r>
              <a:rPr lang="en-US" altLang="ko-KR" i="1" dirty="0">
                <a:sym typeface="Symbol" panose="05050102010706020507" pitchFamily="18" charset="2"/>
              </a:rPr>
              <a:t></a:t>
            </a:r>
            <a:r>
              <a:rPr lang="en-US" altLang="ko-KR" dirty="0"/>
              <a:t>, and one arc on the path leads in to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 and one arc leads out.</a:t>
            </a:r>
          </a:p>
          <a:p>
            <a:pPr lvl="1"/>
            <a:r>
              <a:rPr lang="en-US" altLang="ko-KR" dirty="0"/>
              <a:t>Neither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 nor any descendant of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 is in </a:t>
            </a:r>
            <a:r>
              <a:rPr lang="en-US" altLang="ko-KR" i="1" dirty="0">
                <a:sym typeface="Symbol" panose="05050102010706020507" pitchFamily="18" charset="2"/>
              </a:rPr>
              <a:t></a:t>
            </a:r>
            <a:r>
              <a:rPr lang="en-US" altLang="ko-KR" dirty="0"/>
              <a:t>, and both arcs on the path lead in to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b</a:t>
            </a:r>
            <a:r>
              <a:rPr lang="en-US" altLang="ko-KR" dirty="0"/>
              <a:t>.</a:t>
            </a:r>
          </a:p>
          <a:p>
            <a:r>
              <a:rPr lang="en-US" altLang="ko-KR" i="1" dirty="0" err="1"/>
              <a:t>V</a:t>
            </a:r>
            <a:r>
              <a:rPr lang="en-US" altLang="ko-KR" i="1" baseline="-25000" dirty="0" err="1"/>
              <a:t>b</a:t>
            </a:r>
            <a:r>
              <a:rPr lang="en-US" altLang="ko-KR" dirty="0"/>
              <a:t> blocks the path given </a:t>
            </a:r>
            <a:r>
              <a:rPr lang="en-US" altLang="ko-KR" i="1" dirty="0">
                <a:sym typeface="Symbol" panose="05050102010706020507" pitchFamily="18" charset="2"/>
              </a:rPr>
              <a:t> </a:t>
            </a:r>
            <a:r>
              <a:rPr lang="en-US" altLang="ko-KR" dirty="0">
                <a:sym typeface="Symbol" panose="05050102010706020507" pitchFamily="18" charset="2"/>
              </a:rPr>
              <a:t>when any one of these conditions holds for a path</a:t>
            </a:r>
            <a:r>
              <a:rPr lang="en-US" altLang="ko-KR" i="1" dirty="0">
                <a:sym typeface="Symbol" panose="05050102010706020507" pitchFamily="18" charset="2"/>
              </a:rPr>
              <a:t>.</a:t>
            </a:r>
            <a:endParaRPr lang="en-US" altLang="ko-KR" dirty="0"/>
          </a:p>
          <a:p>
            <a:r>
              <a:rPr lang="en-US" altLang="ko-KR" dirty="0"/>
              <a:t>Two nodes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dirty="0"/>
              <a:t> and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 are conditionally independent given a set of node </a:t>
            </a:r>
            <a:r>
              <a:rPr lang="en-US" altLang="ko-KR" i="1" dirty="0">
                <a:sym typeface="Symbol" panose="05050102010706020507" pitchFamily="18" charset="2"/>
              </a:rPr>
              <a:t></a:t>
            </a:r>
          </a:p>
        </p:txBody>
      </p:sp>
    </p:spTree>
    <p:extLst>
      <p:ext uri="{BB962C8B-B14F-4D97-AF65-F5344CB8AC3E}">
        <p14:creationId xmlns:p14="http://schemas.microsoft.com/office/powerpoint/2010/main" val="3740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80E99-BF13-4DB6-8318-97DC26F9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19.6 D-Separation (2/3)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0D7A40BE-26D2-41A1-A1AC-2BB59F3A9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001" y="5696743"/>
            <a:ext cx="943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dirty="0"/>
              <a:t>Figure 19.3 Conditional Independence via Blocking Nodes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7B30862-A82D-4FCD-83FE-09D9F768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2000" y="1124743"/>
            <a:ext cx="5643563" cy="46085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10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26599" cy="59634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19.6 D-Separation (3/3)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DB1EEA5-8B18-4471-B593-028291F58826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2"/>
                </a:solidFill>
              </a:rPr>
              <a:t>Ex.</a:t>
            </a:r>
          </a:p>
          <a:p>
            <a:pPr lvl="1"/>
            <a:r>
              <a:rPr lang="en-US" altLang="ko-KR" i="1" dirty="0"/>
              <a:t>I</a:t>
            </a:r>
            <a:r>
              <a:rPr lang="en-US" altLang="ko-KR" dirty="0"/>
              <a:t>(</a:t>
            </a:r>
            <a:r>
              <a:rPr lang="en-US" altLang="ko-KR" i="1" dirty="0"/>
              <a:t>G, L|B</a:t>
            </a:r>
            <a:r>
              <a:rPr lang="en-US" altLang="ko-KR" dirty="0"/>
              <a:t>) by rules 1 and 3</a:t>
            </a:r>
          </a:p>
          <a:p>
            <a:pPr lvl="2"/>
            <a:r>
              <a:rPr lang="en-US" altLang="ko-KR" dirty="0"/>
              <a:t>By rule 1, </a:t>
            </a:r>
            <a:r>
              <a:rPr lang="en-US" altLang="ko-KR" i="1" dirty="0"/>
              <a:t>B</a:t>
            </a:r>
            <a:r>
              <a:rPr lang="en-US" altLang="ko-KR" dirty="0"/>
              <a:t> blocks the (only) path between </a:t>
            </a:r>
            <a:r>
              <a:rPr lang="en-US" altLang="ko-KR" i="1" dirty="0"/>
              <a:t>G</a:t>
            </a:r>
            <a:r>
              <a:rPr lang="en-US" altLang="ko-KR" dirty="0"/>
              <a:t> and </a:t>
            </a:r>
            <a:r>
              <a:rPr lang="en-US" altLang="ko-KR" i="1" dirty="0"/>
              <a:t>L</a:t>
            </a:r>
            <a:r>
              <a:rPr lang="en-US" altLang="ko-KR" dirty="0"/>
              <a:t>, given </a:t>
            </a:r>
            <a:r>
              <a:rPr lang="en-US" altLang="ko-KR" i="1" dirty="0"/>
              <a:t>B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By rule 3, </a:t>
            </a:r>
            <a:r>
              <a:rPr lang="en-US" altLang="ko-KR" i="1" dirty="0"/>
              <a:t>M</a:t>
            </a:r>
            <a:r>
              <a:rPr lang="en-US" altLang="ko-KR" dirty="0"/>
              <a:t> also blocks this path given </a:t>
            </a:r>
            <a:r>
              <a:rPr lang="en-US" altLang="ko-KR" i="1" dirty="0"/>
              <a:t>B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i="1" dirty="0"/>
              <a:t>I</a:t>
            </a:r>
            <a:r>
              <a:rPr lang="en-US" altLang="ko-KR" dirty="0"/>
              <a:t>(</a:t>
            </a:r>
            <a:r>
              <a:rPr lang="en-US" altLang="ko-KR" i="1" dirty="0"/>
              <a:t>G, L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By rule 3, </a:t>
            </a:r>
            <a:r>
              <a:rPr lang="en-US" altLang="ko-KR" i="1" dirty="0"/>
              <a:t>M</a:t>
            </a:r>
            <a:r>
              <a:rPr lang="en-US" altLang="ko-KR" dirty="0"/>
              <a:t> blocks the path between G and </a:t>
            </a:r>
            <a:r>
              <a:rPr lang="en-US" altLang="ko-KR" i="1" dirty="0"/>
              <a:t>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i="1" dirty="0"/>
              <a:t>I</a:t>
            </a:r>
            <a:r>
              <a:rPr lang="en-US" altLang="ko-KR" dirty="0"/>
              <a:t>(</a:t>
            </a:r>
            <a:r>
              <a:rPr lang="en-US" altLang="ko-KR" i="1" dirty="0"/>
              <a:t>B, L</a:t>
            </a:r>
            <a:r>
              <a:rPr lang="en-US" altLang="ko-KR" dirty="0"/>
              <a:t>)</a:t>
            </a:r>
            <a:endParaRPr lang="en-US" altLang="ko-KR" i="1" dirty="0"/>
          </a:p>
          <a:p>
            <a:pPr lvl="2"/>
            <a:r>
              <a:rPr lang="en-US" altLang="ko-KR" dirty="0"/>
              <a:t>By rule 3, </a:t>
            </a:r>
            <a:r>
              <a:rPr lang="en-US" altLang="ko-KR" i="1" dirty="0"/>
              <a:t>M</a:t>
            </a:r>
            <a:r>
              <a:rPr lang="en-US" altLang="ko-KR" dirty="0"/>
              <a:t> blocks the path between </a:t>
            </a:r>
            <a:r>
              <a:rPr lang="en-US" altLang="ko-KR" i="1" dirty="0"/>
              <a:t>B</a:t>
            </a:r>
            <a:r>
              <a:rPr lang="en-US" altLang="ko-KR" dirty="0"/>
              <a:t> and </a:t>
            </a:r>
            <a:r>
              <a:rPr lang="en-US" altLang="ko-KR" i="1" dirty="0"/>
              <a:t>L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Even using </a:t>
            </a:r>
            <a:r>
              <a:rPr lang="en-US" altLang="ko-KR" i="1" dirty="0"/>
              <a:t>d</a:t>
            </a:r>
            <a:r>
              <a:rPr lang="en-US" altLang="ko-KR" dirty="0"/>
              <a:t>-separation, probabilistic inference in Bayes networks is, in general, NP-hard.</a:t>
            </a:r>
          </a:p>
        </p:txBody>
      </p:sp>
    </p:spTree>
    <p:extLst>
      <p:ext uri="{BB962C8B-B14F-4D97-AF65-F5344CB8AC3E}">
        <p14:creationId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18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19.7 Probabilistic Inference in Polytrees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F0E16CB-B6C8-4912-AA63-F0AF804E38CE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481888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Polytree</a:t>
            </a:r>
          </a:p>
          <a:p>
            <a:pPr lvl="1"/>
            <a:r>
              <a:rPr lang="en-US" altLang="ko-KR"/>
              <a:t>A DAG for which there is just one path, along arcs in either direction, between any two nodes in the DAG.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E08A25E-8A90-4DE0-8974-BD986E35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00" y="3005888"/>
            <a:ext cx="4572000" cy="301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9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19.7 Probabilistic Inference in Polytrees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4AF619-D081-4379-84D1-F67D2198A776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543214"/>
            <a:ext cx="7772400" cy="4343400"/>
          </a:xfrm>
          <a:prstGeom prst="rect">
            <a:avLst/>
          </a:prstGeom>
          <a:ln>
            <a:solidFill>
              <a:srgbClr val="FFFF00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 node is above Q</a:t>
            </a:r>
          </a:p>
          <a:p>
            <a:pPr lvl="1"/>
            <a:r>
              <a:rPr lang="en-US" altLang="ko-KR" dirty="0"/>
              <a:t>The node is connected to Q only through Q’s parents</a:t>
            </a:r>
          </a:p>
          <a:p>
            <a:r>
              <a:rPr lang="en-US" altLang="ko-KR" dirty="0"/>
              <a:t>A node is below Q</a:t>
            </a:r>
          </a:p>
          <a:p>
            <a:pPr lvl="1"/>
            <a:r>
              <a:rPr lang="en-US" altLang="ko-KR" dirty="0"/>
              <a:t>The node is connected to Q only through Q’s immediate successors.</a:t>
            </a:r>
          </a:p>
          <a:p>
            <a:r>
              <a:rPr lang="en-US" altLang="ko-KR" dirty="0"/>
              <a:t>Three types of evidence.</a:t>
            </a:r>
          </a:p>
          <a:p>
            <a:pPr lvl="1"/>
            <a:r>
              <a:rPr lang="en-US" altLang="ko-KR" dirty="0"/>
              <a:t>All evidence nodes are above Q.</a:t>
            </a:r>
          </a:p>
          <a:p>
            <a:pPr lvl="1"/>
            <a:r>
              <a:rPr lang="en-US" altLang="ko-KR" dirty="0"/>
              <a:t>All evidence nodes are below Q.</a:t>
            </a:r>
          </a:p>
          <a:p>
            <a:pPr lvl="1"/>
            <a:r>
              <a:rPr lang="en-US" altLang="ko-KR" dirty="0"/>
              <a:t>There are evidence nodes both above and below Q.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38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Review of Probability Theory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Probabilistic Inference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Bayes Networks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Patterns of Inference in Bayes Networks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Uncertain Evidence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D-Separation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600" dirty="0"/>
              <a:t>Probabilistic Inference in Polytrees</a:t>
            </a:r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77D1A-3BC6-4E3E-9C27-F1CA6353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Evidence Above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69075F-DA8C-4F41-ACDF-4221661FBD2E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587603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Bottom-up recursive algorithm</a:t>
            </a:r>
          </a:p>
          <a:p>
            <a:r>
              <a:rPr lang="en-US" altLang="ko-KR">
                <a:solidFill>
                  <a:schemeClr val="accent2"/>
                </a:solidFill>
              </a:rPr>
              <a:t>Ex.</a:t>
            </a:r>
            <a:r>
              <a:rPr lang="en-US" altLang="ko-KR"/>
              <a:t> </a:t>
            </a:r>
            <a:r>
              <a:rPr lang="en-US" altLang="ko-KR" i="1"/>
              <a:t>p(Q|P5, P4)</a:t>
            </a:r>
          </a:p>
          <a:p>
            <a:pPr lvl="1"/>
            <a:endParaRPr lang="en-US" altLang="ko-KR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C607778B-19B3-49CB-87A6-DE35D49BB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556361"/>
              </p:ext>
            </p:extLst>
          </p:nvPr>
        </p:nvGraphicFramePr>
        <p:xfrm>
          <a:off x="1111200" y="2121003"/>
          <a:ext cx="5921375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3" imgW="3759120" imgH="1828800" progId="Equation.3">
                  <p:embed/>
                </p:oleObj>
              </mc:Choice>
              <mc:Fallback>
                <p:oleObj name="Equation" r:id="rId3" imgW="3759120" imgH="1828800" progId="Equation.3">
                  <p:embed/>
                  <p:pic>
                    <p:nvPicPr>
                      <p:cNvPr id="25604" name="Object 4">
                        <a:extLst>
                          <a:ext uri="{FF2B5EF4-FFF2-40B4-BE49-F238E27FC236}">
                            <a16:creationId xmlns:a16="http://schemas.microsoft.com/office/drawing/2014/main" id="{40AE7E57-FAB1-47CA-9255-72C0A3111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00" y="2121003"/>
                        <a:ext cx="5921375" cy="2881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>
            <a:extLst>
              <a:ext uri="{FF2B5EF4-FFF2-40B4-BE49-F238E27FC236}">
                <a16:creationId xmlns:a16="http://schemas.microsoft.com/office/drawing/2014/main" id="{D54B30B8-C8E0-4FFC-B4B7-9CAEF206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00" y="3111603"/>
            <a:ext cx="26543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(Structure of </a:t>
            </a:r>
          </a:p>
          <a:p>
            <a:r>
              <a:rPr lang="en-US" altLang="ko-KR">
                <a:latin typeface="Times New Roman" panose="02020603050405020304" pitchFamily="18" charset="0"/>
              </a:rPr>
              <a:t>The Bayes network)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DBFF02F-7613-43D4-B034-173EB47C4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00" y="3949803"/>
            <a:ext cx="189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(d-separation)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EB67DAD2-290B-474A-A2B7-EE916D313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00" y="4407003"/>
            <a:ext cx="189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(d-separation)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4FAC582E-D3ED-4CD5-97BD-0DFD09A2F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00" y="4330803"/>
            <a:ext cx="990600" cy="6096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5B8CB323-4A54-4E6F-B657-CB3871FF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00" y="4330803"/>
            <a:ext cx="1143000" cy="6096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5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Evidence Above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56DE26-E070-4E63-AC6B-8F63A43C14DB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587603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Calculating </a:t>
            </a:r>
            <a:r>
              <a:rPr lang="en-US" altLang="ko-KR" i="1"/>
              <a:t>p</a:t>
            </a:r>
            <a:r>
              <a:rPr lang="en-US" altLang="ko-KR"/>
              <a:t>(</a:t>
            </a:r>
            <a:r>
              <a:rPr lang="en-US" altLang="ko-KR" i="1"/>
              <a:t>P</a:t>
            </a:r>
            <a:r>
              <a:rPr lang="en-US" altLang="ko-KR"/>
              <a:t>7</a:t>
            </a:r>
            <a:r>
              <a:rPr lang="en-US" altLang="ko-KR" i="1"/>
              <a:t>|P</a:t>
            </a:r>
            <a:r>
              <a:rPr lang="en-US" altLang="ko-KR"/>
              <a:t>4) and </a:t>
            </a:r>
            <a:r>
              <a:rPr lang="en-US" altLang="ko-KR" i="1"/>
              <a:t>p</a:t>
            </a:r>
            <a:r>
              <a:rPr lang="en-US" altLang="ko-KR"/>
              <a:t>(</a:t>
            </a:r>
            <a:r>
              <a:rPr lang="en-US" altLang="ko-KR" i="1"/>
              <a:t>P</a:t>
            </a:r>
            <a:r>
              <a:rPr lang="en-US" altLang="ko-KR"/>
              <a:t>6</a:t>
            </a:r>
            <a:r>
              <a:rPr lang="en-US" altLang="ko-KR" i="1"/>
              <a:t>|P</a:t>
            </a:r>
            <a:r>
              <a:rPr lang="en-US" altLang="ko-KR"/>
              <a:t>5)</a:t>
            </a:r>
          </a:p>
          <a:p>
            <a:endParaRPr lang="en-US" altLang="ko-KR" i="1"/>
          </a:p>
          <a:p>
            <a:endParaRPr lang="en-US" altLang="ko-KR" i="1"/>
          </a:p>
          <a:p>
            <a:endParaRPr lang="en-US" altLang="ko-KR" i="1"/>
          </a:p>
          <a:p>
            <a:r>
              <a:rPr lang="en-US" altLang="ko-KR"/>
              <a:t>Calculating</a:t>
            </a:r>
            <a:r>
              <a:rPr lang="en-US" altLang="ko-KR" i="1"/>
              <a:t> p</a:t>
            </a:r>
            <a:r>
              <a:rPr lang="en-US" altLang="ko-KR"/>
              <a:t>(</a:t>
            </a:r>
            <a:r>
              <a:rPr lang="en-US" altLang="ko-KR" i="1"/>
              <a:t>P</a:t>
            </a:r>
            <a:r>
              <a:rPr lang="en-US" altLang="ko-KR"/>
              <a:t>5</a:t>
            </a:r>
            <a:r>
              <a:rPr lang="en-US" altLang="ko-KR" i="1"/>
              <a:t>|P</a:t>
            </a:r>
            <a:r>
              <a:rPr lang="en-US" altLang="ko-KR"/>
              <a:t>1)</a:t>
            </a:r>
          </a:p>
          <a:p>
            <a:pPr lvl="1"/>
            <a:r>
              <a:rPr lang="en-US" altLang="ko-KR"/>
              <a:t>Evidence is “below”</a:t>
            </a:r>
          </a:p>
          <a:p>
            <a:pPr lvl="1"/>
            <a:r>
              <a:rPr lang="en-US" altLang="ko-KR"/>
              <a:t>Here, we use Bayes’ rule</a:t>
            </a:r>
            <a:endParaRPr lang="en-US" altLang="ko-K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9B0ACDB-01E6-44BF-AAF8-4B1262194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832292"/>
              </p:ext>
            </p:extLst>
          </p:nvPr>
        </p:nvGraphicFramePr>
        <p:xfrm>
          <a:off x="1653000" y="2284516"/>
          <a:ext cx="6172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4076640" imgH="939600" progId="Equation.3">
                  <p:embed/>
                </p:oleObj>
              </mc:Choice>
              <mc:Fallback>
                <p:oleObj name="Equation" r:id="rId3" imgW="4076640" imgH="939600" progId="Equation.3">
                  <p:embed/>
                  <p:pic>
                    <p:nvPicPr>
                      <p:cNvPr id="28676" name="Object 4">
                        <a:extLst>
                          <a:ext uri="{FF2B5EF4-FFF2-40B4-BE49-F238E27FC236}">
                            <a16:creationId xmlns:a16="http://schemas.microsoft.com/office/drawing/2014/main" id="{BCDB60AF-1192-4012-B015-6922718A3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000" y="2284516"/>
                        <a:ext cx="6172200" cy="1422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5">
            <a:extLst>
              <a:ext uri="{FF2B5EF4-FFF2-40B4-BE49-F238E27FC236}">
                <a16:creationId xmlns:a16="http://schemas.microsoft.com/office/drawing/2014/main" id="{05C82AAB-34A0-49B6-A8A5-3AEF084E6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400" y="2654403"/>
            <a:ext cx="990600" cy="6096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44F35B1-AE07-485C-BB78-69AF929DA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096048"/>
              </p:ext>
            </p:extLst>
          </p:nvPr>
        </p:nvGraphicFramePr>
        <p:xfrm>
          <a:off x="2110200" y="5016603"/>
          <a:ext cx="28194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5" imgW="1777680" imgH="419040" progId="Equation.3">
                  <p:embed/>
                </p:oleObj>
              </mc:Choice>
              <mc:Fallback>
                <p:oleObj name="Equation" r:id="rId5" imgW="1777680" imgH="419040" progId="Equation.3">
                  <p:embed/>
                  <p:pic>
                    <p:nvPicPr>
                      <p:cNvPr id="28678" name="Object 6">
                        <a:extLst>
                          <a:ext uri="{FF2B5EF4-FFF2-40B4-BE49-F238E27FC236}">
                            <a16:creationId xmlns:a16="http://schemas.microsoft.com/office/drawing/2014/main" id="{84E9225A-15EF-4383-9F70-882018800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200" y="5016603"/>
                        <a:ext cx="2819400" cy="665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26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Evidence Below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EC3048-CF73-464D-B554-6486FF1C9744}"/>
              </a:ext>
            </a:extLst>
          </p:cNvPr>
          <p:cNvSpPr txBox="1">
            <a:spLocks noChangeArrowheads="1"/>
          </p:cNvSpPr>
          <p:nvPr/>
        </p:nvSpPr>
        <p:spPr>
          <a:xfrm>
            <a:off x="14605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Top-down recursive algorithm</a:t>
            </a:r>
            <a:endParaRPr lang="en-US" altLang="ko-K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89F334E9-7C8A-4771-BD65-B05BDB8A3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16454"/>
              </p:ext>
            </p:extLst>
          </p:nvPr>
        </p:nvGraphicFramePr>
        <p:xfrm>
          <a:off x="1536700" y="1765425"/>
          <a:ext cx="6662738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3" imgW="3797280" imgH="876240" progId="Equation.3">
                  <p:embed/>
                </p:oleObj>
              </mc:Choice>
              <mc:Fallback>
                <p:oleObj name="Equation" r:id="rId3" imgW="3797280" imgH="876240" progId="Equation.3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4A693B77-8FAB-42F0-8229-494BD5E35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1765425"/>
                        <a:ext cx="6662738" cy="1538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4DD6C115-6BE5-48A8-958B-C700E68E1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785891"/>
              </p:ext>
            </p:extLst>
          </p:nvPr>
        </p:nvGraphicFramePr>
        <p:xfrm>
          <a:off x="1993900" y="4051425"/>
          <a:ext cx="5280025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5" imgW="3009600" imgH="888840" progId="Equation.3">
                  <p:embed/>
                </p:oleObj>
              </mc:Choice>
              <mc:Fallback>
                <p:oleObj name="Equation" r:id="rId5" imgW="3009600" imgH="888840" progId="Equation.3">
                  <p:embed/>
                  <p:pic>
                    <p:nvPicPr>
                      <p:cNvPr id="26629" name="Object 5">
                        <a:extLst>
                          <a:ext uri="{FF2B5EF4-FFF2-40B4-BE49-F238E27FC236}">
                            <a16:creationId xmlns:a16="http://schemas.microsoft.com/office/drawing/2014/main" id="{22E81290-3297-44E4-8249-9E72331A5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4051425"/>
                        <a:ext cx="5280025" cy="1560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3B9E8814-3E9C-4D83-8752-9B2B01F8A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38806"/>
              </p:ext>
            </p:extLst>
          </p:nvPr>
        </p:nvGraphicFramePr>
        <p:xfrm>
          <a:off x="1536700" y="5727700"/>
          <a:ext cx="367506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7" imgW="2095200" imgH="342720" progId="Equation.3">
                  <p:embed/>
                </p:oleObj>
              </mc:Choice>
              <mc:Fallback>
                <p:oleObj name="Equation" r:id="rId7" imgW="2095200" imgH="342720" progId="Equation.3">
                  <p:embed/>
                  <p:pic>
                    <p:nvPicPr>
                      <p:cNvPr id="26630" name="Object 6">
                        <a:extLst>
                          <a:ext uri="{FF2B5EF4-FFF2-40B4-BE49-F238E27FC236}">
                            <a16:creationId xmlns:a16="http://schemas.microsoft.com/office/drawing/2014/main" id="{B542EFE5-79EB-4041-804E-4CAF99F215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5727700"/>
                        <a:ext cx="3675063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C982E758-7FDA-4AAC-BE3C-248A19FF3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149908"/>
              </p:ext>
            </p:extLst>
          </p:nvPr>
        </p:nvGraphicFramePr>
        <p:xfrm>
          <a:off x="5419725" y="5804025"/>
          <a:ext cx="44989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9" imgW="2565360" imgH="215640" progId="Equation.3">
                  <p:embed/>
                </p:oleObj>
              </mc:Choice>
              <mc:Fallback>
                <p:oleObj name="Equation" r:id="rId9" imgW="2565360" imgH="215640" progId="Equation.3">
                  <p:embed/>
                  <p:pic>
                    <p:nvPicPr>
                      <p:cNvPr id="26631" name="Object 7">
                        <a:extLst>
                          <a:ext uri="{FF2B5EF4-FFF2-40B4-BE49-F238E27FC236}">
                            <a16:creationId xmlns:a16="http://schemas.microsoft.com/office/drawing/2014/main" id="{7DB242D7-BBFE-4200-BAC6-B4D74C3375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5804025"/>
                        <a:ext cx="4498975" cy="379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70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739E7-AA38-4B00-9961-DD1859E8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Evidence Below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F14D54-D66C-4B33-B412-2785099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8AF7C3-3AB0-4C4A-A79D-FF04F78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A25EF5-3594-4246-9942-E61A5FA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148C4564-5DBA-4DA5-9BF2-B72D7FA28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259350"/>
              </p:ext>
            </p:extLst>
          </p:nvPr>
        </p:nvGraphicFramePr>
        <p:xfrm>
          <a:off x="990600" y="1752600"/>
          <a:ext cx="59912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3" imgW="3416040" imgH="685800" progId="Equation.3">
                  <p:embed/>
                </p:oleObj>
              </mc:Choice>
              <mc:Fallback>
                <p:oleObj name="Equation" r:id="rId3" imgW="3416040" imgH="685800" progId="Equation.3">
                  <p:embed/>
                  <p:pic>
                    <p:nvPicPr>
                      <p:cNvPr id="29700" name="Object 4">
                        <a:extLst>
                          <a:ext uri="{FF2B5EF4-FFF2-40B4-BE49-F238E27FC236}">
                            <a16:creationId xmlns:a16="http://schemas.microsoft.com/office/drawing/2014/main" id="{9BBCC949-2763-48EB-BD50-5ED7DC21C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5991225" cy="1203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E8AA40B-0B0B-44F6-9504-93DB70D54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025781"/>
              </p:ext>
            </p:extLst>
          </p:nvPr>
        </p:nvGraphicFramePr>
        <p:xfrm>
          <a:off x="914400" y="3276600"/>
          <a:ext cx="7086600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5" imgW="4647960" imgH="1371600" progId="Equation.3">
                  <p:embed/>
                </p:oleObj>
              </mc:Choice>
              <mc:Fallback>
                <p:oleObj name="Equation" r:id="rId5" imgW="4647960" imgH="1371600" progId="Equation.3">
                  <p:embed/>
                  <p:pic>
                    <p:nvPicPr>
                      <p:cNvPr id="29701" name="Object 5">
                        <a:extLst>
                          <a:ext uri="{FF2B5EF4-FFF2-40B4-BE49-F238E27FC236}">
                            <a16:creationId xmlns:a16="http://schemas.microsoft.com/office/drawing/2014/main" id="{37700492-8975-4AE9-8EAC-F5CEA47476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76600"/>
                        <a:ext cx="7086600" cy="2092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458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C9F1F-4940-430F-AF8A-A948879B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8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Evidence Above and Below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0F0605-6E81-4917-B5D0-F53D5FC2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D2A504-5D8D-4E67-B1BA-D82841E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DD6FF-E5AE-46B3-ACA3-42A36D5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3FE5E20-058F-41B6-8F0A-73307F92B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17651"/>
              </p:ext>
            </p:extLst>
          </p:nvPr>
        </p:nvGraphicFramePr>
        <p:xfrm>
          <a:off x="2379600" y="3276600"/>
          <a:ext cx="4075113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3" imgW="2323800" imgH="939600" progId="Equation.3">
                  <p:embed/>
                </p:oleObj>
              </mc:Choice>
              <mc:Fallback>
                <p:oleObj name="Equation" r:id="rId3" imgW="2323800" imgH="939600" progId="Equation.3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2F1F307F-E3A4-4143-AAE5-EF392043B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00" y="3276600"/>
                        <a:ext cx="4075113" cy="1649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328928F-F6D5-4430-928C-2B42041C22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86513"/>
              </p:ext>
            </p:extLst>
          </p:nvPr>
        </p:nvGraphicFramePr>
        <p:xfrm>
          <a:off x="2379600" y="1905000"/>
          <a:ext cx="47244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5" imgW="2234880" imgH="215640" progId="Equation.3">
                  <p:embed/>
                </p:oleObj>
              </mc:Choice>
              <mc:Fallback>
                <p:oleObj name="Equation" r:id="rId5" imgW="2234880" imgH="215640" progId="Equation.3">
                  <p:embed/>
                  <p:pic>
                    <p:nvPicPr>
                      <p:cNvPr id="27653" name="Object 5">
                        <a:extLst>
                          <a:ext uri="{FF2B5EF4-FFF2-40B4-BE49-F238E27FC236}">
                            <a16:creationId xmlns:a16="http://schemas.microsoft.com/office/drawing/2014/main" id="{353D9AB5-AAAC-4DCE-8A3B-929B4C4E27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00" y="1905000"/>
                        <a:ext cx="4724400" cy="455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>
            <a:extLst>
              <a:ext uri="{FF2B5EF4-FFF2-40B4-BE49-F238E27FC236}">
                <a16:creationId xmlns:a16="http://schemas.microsoft.com/office/drawing/2014/main" id="{22D63BC3-79AC-423C-A399-FED1AE4F0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7800" y="2362200"/>
            <a:ext cx="9144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2E5E824C-F8CE-4AD2-B688-13E4DC5F2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7000" y="2362200"/>
            <a:ext cx="24384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8365C919-3B39-4C9A-9BF9-F76FB9DCA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25" y="2286000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ko-KR" baseline="30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lang="en-US" altLang="ko-KR">
              <a:latin typeface="Times New Roman" panose="02020603050405020304" pitchFamily="18" charset="0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0F399037-8C4D-4E4E-BDC8-F0E761C3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00" y="2286000"/>
            <a:ext cx="38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ko-KR" baseline="300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endParaRPr lang="en-US" altLang="ko-KR" baseline="300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92998-C1F7-4795-ADB2-71D64AD9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02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 Numerical Example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73BC78-B7C9-4A98-94A2-B83AC64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3ED705-0A8C-4B1E-95C1-06C847F0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8D2C17-CF8B-4FA1-B5A3-63B036C6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2E4FA0-573B-40E3-BD8A-84CA169BD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050820"/>
              </p:ext>
            </p:extLst>
          </p:nvPr>
        </p:nvGraphicFramePr>
        <p:xfrm>
          <a:off x="1521600" y="1600200"/>
          <a:ext cx="281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3" imgW="1549080" imgH="215640" progId="Equation.3">
                  <p:embed/>
                </p:oleObj>
              </mc:Choice>
              <mc:Fallback>
                <p:oleObj name="Equation" r:id="rId3" imgW="1549080" imgH="215640" progId="Equation.3">
                  <p:embed/>
                  <p:pic>
                    <p:nvPicPr>
                      <p:cNvPr id="30724" name="Object 4">
                        <a:extLst>
                          <a:ext uri="{FF2B5EF4-FFF2-40B4-BE49-F238E27FC236}">
                            <a16:creationId xmlns:a16="http://schemas.microsoft.com/office/drawing/2014/main" id="{0AE358E7-A9E4-4F6E-B0FE-5F27FCF9A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600" y="1600200"/>
                        <a:ext cx="2819400" cy="393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6FD43FB-34AD-4C88-8F48-AA1531797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456538"/>
              </p:ext>
            </p:extLst>
          </p:nvPr>
        </p:nvGraphicFramePr>
        <p:xfrm>
          <a:off x="912000" y="2438400"/>
          <a:ext cx="4572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5" imgW="2908080" imgH="774360" progId="Equation.3">
                  <p:embed/>
                </p:oleObj>
              </mc:Choice>
              <mc:Fallback>
                <p:oleObj name="Equation" r:id="rId5" imgW="2908080" imgH="774360" progId="Equation.3">
                  <p:embed/>
                  <p:pic>
                    <p:nvPicPr>
                      <p:cNvPr id="30725" name="Object 5">
                        <a:extLst>
                          <a:ext uri="{FF2B5EF4-FFF2-40B4-BE49-F238E27FC236}">
                            <a16:creationId xmlns:a16="http://schemas.microsoft.com/office/drawing/2014/main" id="{6352C5E5-EA7C-4D85-829B-07146F032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000" y="2438400"/>
                        <a:ext cx="45720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9DD32AC5-95B4-4EF1-8ADE-33D64F576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21945"/>
              </p:ext>
            </p:extLst>
          </p:nvPr>
        </p:nvGraphicFramePr>
        <p:xfrm>
          <a:off x="988200" y="4419600"/>
          <a:ext cx="48768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7" imgW="3238200" imgH="774360" progId="Equation.3">
                  <p:embed/>
                </p:oleObj>
              </mc:Choice>
              <mc:Fallback>
                <p:oleObj name="Equation" r:id="rId7" imgW="3238200" imgH="774360" progId="Equation.3">
                  <p:embed/>
                  <p:pic>
                    <p:nvPicPr>
                      <p:cNvPr id="30729" name="Object 9">
                        <a:extLst>
                          <a:ext uri="{FF2B5EF4-FFF2-40B4-BE49-F238E27FC236}">
                            <a16:creationId xmlns:a16="http://schemas.microsoft.com/office/drawing/2014/main" id="{7DF39F60-1645-4E93-A029-A5801D7A24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00" y="4419600"/>
                        <a:ext cx="4876800" cy="152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1">
            <a:extLst>
              <a:ext uri="{FF2B5EF4-FFF2-40B4-BE49-F238E27FC236}">
                <a16:creationId xmlns:a16="http://schemas.microsoft.com/office/drawing/2014/main" id="{FA7ACFA3-DF68-4E7A-BC6B-4889B80A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00" y="1524000"/>
            <a:ext cx="4191000" cy="28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5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5A0CF-3FE7-409D-AA98-3F75519F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16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 Numerical Example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C713E5-F552-4E7F-B25D-56951A87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E550C3-7287-44FD-9B75-8E422AE4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7184A-BE15-4D34-AC0D-7086342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4EE8A6-4548-4964-8E0B-DA2222C98A3C}"/>
              </a:ext>
            </a:extLst>
          </p:cNvPr>
          <p:cNvSpPr txBox="1">
            <a:spLocks noChangeArrowheads="1"/>
          </p:cNvSpPr>
          <p:nvPr/>
        </p:nvSpPr>
        <p:spPr>
          <a:xfrm>
            <a:off x="14916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Other techniques</a:t>
            </a:r>
          </a:p>
          <a:p>
            <a:pPr lvl="1"/>
            <a:r>
              <a:rPr lang="en-US" altLang="ko-KR" sz="2000"/>
              <a:t>Bucket elimination</a:t>
            </a:r>
          </a:p>
          <a:p>
            <a:pPr lvl="1"/>
            <a:r>
              <a:rPr lang="en-US" altLang="ko-KR" sz="2000"/>
              <a:t>Monte Carlo method</a:t>
            </a:r>
          </a:p>
          <a:p>
            <a:pPr lvl="1"/>
            <a:r>
              <a:rPr lang="en-US" altLang="ko-KR" sz="2000"/>
              <a:t>Clustering</a:t>
            </a:r>
            <a:endParaRPr lang="en-US" altLang="ko-KR" sz="2000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B5E1ABEA-90A0-4693-A59C-8464F77FB1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503110"/>
              </p:ext>
            </p:extLst>
          </p:nvPr>
        </p:nvGraphicFramePr>
        <p:xfrm>
          <a:off x="1567800" y="1413000"/>
          <a:ext cx="46212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3" imgW="2539800" imgH="406080" progId="Equation.3">
                  <p:embed/>
                </p:oleObj>
              </mc:Choice>
              <mc:Fallback>
                <p:oleObj name="Equation" r:id="rId3" imgW="2539800" imgH="406080" progId="Equation.3">
                  <p:embed/>
                  <p:pic>
                    <p:nvPicPr>
                      <p:cNvPr id="31748" name="Object 4">
                        <a:extLst>
                          <a:ext uri="{FF2B5EF4-FFF2-40B4-BE49-F238E27FC236}">
                            <a16:creationId xmlns:a16="http://schemas.microsoft.com/office/drawing/2014/main" id="{855B6DB2-6748-4A65-99A9-E956C27412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800" y="1413000"/>
                        <a:ext cx="4621213" cy="73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DA9B189-C2F8-4557-99D7-5A1F49D8C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19351"/>
              </p:ext>
            </p:extLst>
          </p:nvPr>
        </p:nvGraphicFramePr>
        <p:xfrm>
          <a:off x="1567800" y="2403600"/>
          <a:ext cx="52451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5" imgW="2882880" imgH="406080" progId="Equation.3">
                  <p:embed/>
                </p:oleObj>
              </mc:Choice>
              <mc:Fallback>
                <p:oleObj name="Equation" r:id="rId5" imgW="2882880" imgH="406080" progId="Equation.3">
                  <p:embed/>
                  <p:pic>
                    <p:nvPicPr>
                      <p:cNvPr id="31749" name="Object 5">
                        <a:extLst>
                          <a:ext uri="{FF2B5EF4-FFF2-40B4-BE49-F238E27FC236}">
                            <a16:creationId xmlns:a16="http://schemas.microsoft.com/office/drawing/2014/main" id="{891DF86B-F0A7-4DE6-A154-70D6DF9B19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800" y="2403600"/>
                        <a:ext cx="5245100" cy="73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BA896617-A430-4E9E-9FEA-215771E5E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149038"/>
              </p:ext>
            </p:extLst>
          </p:nvPr>
        </p:nvGraphicFramePr>
        <p:xfrm>
          <a:off x="1644000" y="3318000"/>
          <a:ext cx="441325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7" imgW="2425680" imgH="672840" progId="Equation.3">
                  <p:embed/>
                </p:oleObj>
              </mc:Choice>
              <mc:Fallback>
                <p:oleObj name="Equation" r:id="rId7" imgW="2425680" imgH="672840" progId="Equation.3">
                  <p:embed/>
                  <p:pic>
                    <p:nvPicPr>
                      <p:cNvPr id="31750" name="Object 6">
                        <a:extLst>
                          <a:ext uri="{FF2B5EF4-FFF2-40B4-BE49-F238E27FC236}">
                            <a16:creationId xmlns:a16="http://schemas.microsoft.com/office/drawing/2014/main" id="{34E3F86A-ECB8-43D5-99CE-34BD000779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000" y="3318000"/>
                        <a:ext cx="4413250" cy="1225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83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8715F-9568-4006-83E3-61781FD3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87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Additional Readings (1/5)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F20B91-1543-4E2D-AB30-F933D7F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213C8-31BD-4055-8778-CA8F787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CDD5A-01E4-48F4-84C8-5882F471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6278EC-6294-40FA-9F55-4A1BF7B4816F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701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[Feller 1968]</a:t>
            </a:r>
          </a:p>
          <a:p>
            <a:pPr lvl="1"/>
            <a:r>
              <a:rPr lang="en-US" altLang="ko-KR"/>
              <a:t>Probability Theory</a:t>
            </a:r>
          </a:p>
          <a:p>
            <a:r>
              <a:rPr lang="en-US" altLang="ko-KR"/>
              <a:t>[Goldszmidt, Morris &amp; Pearl 1990]</a:t>
            </a:r>
          </a:p>
          <a:p>
            <a:pPr lvl="1"/>
            <a:r>
              <a:rPr lang="en-US" altLang="ko-KR"/>
              <a:t>Non-monotonic inference through probabilistic method</a:t>
            </a:r>
          </a:p>
          <a:p>
            <a:r>
              <a:rPr lang="en-US" altLang="ko-KR"/>
              <a:t>[Pearl 1982a, Kim &amp; Pearl 1983]</a:t>
            </a:r>
          </a:p>
          <a:p>
            <a:pPr lvl="1"/>
            <a:r>
              <a:rPr lang="en-US" altLang="ko-KR"/>
              <a:t>Message-passing algorithm</a:t>
            </a:r>
          </a:p>
          <a:p>
            <a:r>
              <a:rPr lang="en-US" altLang="ko-KR"/>
              <a:t>[Russell &amp; Norvig 1995, pp.447ff]</a:t>
            </a:r>
          </a:p>
          <a:p>
            <a:pPr lvl="1"/>
            <a:r>
              <a:rPr lang="en-US" altLang="ko-KR"/>
              <a:t>Polytree methods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032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0DFD3-055A-46B9-BB6B-8658C300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95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Additional Readings (2/5)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3F9F5-87EE-4A6C-93D2-F093CF6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E75C1C-2214-4F03-B909-32E2D65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EF4F19-308F-4A18-BC34-ACB13E99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09E0C3-55D8-40CF-B628-A8B568A6601D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701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[Shachter &amp; Kenley 1989]</a:t>
            </a:r>
          </a:p>
          <a:p>
            <a:pPr lvl="1"/>
            <a:r>
              <a:rPr lang="en-US" altLang="ko-KR"/>
              <a:t>Bayesian network for continuous random variables</a:t>
            </a:r>
          </a:p>
          <a:p>
            <a:r>
              <a:rPr lang="en-US" altLang="ko-KR"/>
              <a:t>[Wellman 1990]</a:t>
            </a:r>
          </a:p>
          <a:p>
            <a:pPr lvl="1"/>
            <a:r>
              <a:rPr lang="en-US" altLang="ko-KR"/>
              <a:t>Qualitative networks</a:t>
            </a:r>
          </a:p>
          <a:p>
            <a:r>
              <a:rPr lang="en-US" altLang="ko-KR"/>
              <a:t>[Neapolitan 1990]</a:t>
            </a:r>
          </a:p>
          <a:p>
            <a:pPr lvl="1"/>
            <a:r>
              <a:rPr lang="en-US" altLang="ko-KR"/>
              <a:t>Probabilistic methods in expert systems</a:t>
            </a:r>
          </a:p>
          <a:p>
            <a:r>
              <a:rPr lang="en-US" altLang="ko-KR"/>
              <a:t>[Henrion 1990]</a:t>
            </a:r>
          </a:p>
          <a:p>
            <a:pPr lvl="1"/>
            <a:r>
              <a:rPr lang="en-US" altLang="ko-KR"/>
              <a:t>Probability inference in Bayesian networks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47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4FA41-58E6-457F-825E-06D3B0C6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Additional Readings (3/5)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BF6134-7039-400F-B3AC-22AD10B0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B811F1-7F4C-4C2F-9C06-B0C85383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824C8D-8197-4B7F-956D-AACC2E2E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413230-13B9-4B4E-84CC-75C532723AA2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52448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[Jensen 1996]</a:t>
            </a:r>
          </a:p>
          <a:p>
            <a:pPr lvl="1"/>
            <a:r>
              <a:rPr lang="en-US" altLang="ko-KR" dirty="0"/>
              <a:t>Bayesian networks: HUGIN system</a:t>
            </a:r>
          </a:p>
          <a:p>
            <a:r>
              <a:rPr lang="en-US" altLang="ko-KR" dirty="0"/>
              <a:t>[Neal 1991]</a:t>
            </a:r>
          </a:p>
          <a:p>
            <a:pPr lvl="1"/>
            <a:r>
              <a:rPr lang="en-US" altLang="ko-KR" dirty="0"/>
              <a:t>Relationships between Bayesian networks and neural networks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Hecherman</a:t>
            </a:r>
            <a:r>
              <a:rPr lang="en-US" altLang="ko-KR" dirty="0"/>
              <a:t> 1991, Heckerman &amp; </a:t>
            </a:r>
            <a:r>
              <a:rPr lang="en-US" altLang="ko-KR" dirty="0" err="1"/>
              <a:t>Nathwani</a:t>
            </a:r>
            <a:r>
              <a:rPr lang="en-US" altLang="ko-KR" dirty="0"/>
              <a:t> 1992]</a:t>
            </a:r>
          </a:p>
          <a:p>
            <a:pPr lvl="1"/>
            <a:r>
              <a:rPr lang="en-US" altLang="ko-KR" dirty="0"/>
              <a:t>PATHFINDER</a:t>
            </a:r>
          </a:p>
          <a:p>
            <a:r>
              <a:rPr lang="en-US" altLang="ko-KR" dirty="0"/>
              <a:t>[Pradhan, et al. 1994]</a:t>
            </a:r>
          </a:p>
          <a:p>
            <a:pPr lvl="1"/>
            <a:r>
              <a:rPr lang="en-US" altLang="ko-KR" dirty="0"/>
              <a:t>CPCSBN</a:t>
            </a:r>
          </a:p>
        </p:txBody>
      </p:sp>
    </p:spTree>
    <p:extLst>
      <p:ext uri="{BB962C8B-B14F-4D97-AF65-F5344CB8AC3E}">
        <p14:creationId xmlns:p14="http://schemas.microsoft.com/office/powerpoint/2010/main" val="1658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54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19.1 Review of  Probability Theory (1/4)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C09382E-CCDC-49BD-9808-CB6A932C3B83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7526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Random variables</a:t>
            </a:r>
          </a:p>
          <a:p>
            <a:pPr lvl="1"/>
            <a:endParaRPr lang="en-US" altLang="ko-KR"/>
          </a:p>
          <a:p>
            <a:r>
              <a:rPr lang="en-US" altLang="ko-KR"/>
              <a:t>Joint probability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8D1C82B-271C-4756-B272-6ED9652DE243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7526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Random variables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Joint probability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Object 59">
            <a:extLst>
              <a:ext uri="{FF2B5EF4-FFF2-40B4-BE49-F238E27FC236}">
                <a16:creationId xmlns:a16="http://schemas.microsoft.com/office/drawing/2014/main" id="{C6EEBC91-169D-4227-911B-F2013A3307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997348"/>
              </p:ext>
            </p:extLst>
          </p:nvPr>
        </p:nvGraphicFramePr>
        <p:xfrm>
          <a:off x="1143000" y="2286000"/>
          <a:ext cx="1295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698400" imgH="228600" progId="Equation.3">
                  <p:embed/>
                </p:oleObj>
              </mc:Choice>
              <mc:Fallback>
                <p:oleObj name="Equation" r:id="rId3" imgW="698400" imgH="228600" progId="Equation.3">
                  <p:embed/>
                  <p:pic>
                    <p:nvPicPr>
                      <p:cNvPr id="1083" name="Object 59">
                        <a:extLst>
                          <a:ext uri="{FF2B5EF4-FFF2-40B4-BE49-F238E27FC236}">
                            <a16:creationId xmlns:a16="http://schemas.microsoft.com/office/drawing/2014/main" id="{0859D0FD-1992-43F5-8F32-B548C1EA36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86000"/>
                        <a:ext cx="1295400" cy="423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0">
            <a:extLst>
              <a:ext uri="{FF2B5EF4-FFF2-40B4-BE49-F238E27FC236}">
                <a16:creationId xmlns:a16="http://schemas.microsoft.com/office/drawing/2014/main" id="{CF51D86A-B5E1-419A-826B-C97EAEF36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348706"/>
              </p:ext>
            </p:extLst>
          </p:nvPr>
        </p:nvGraphicFramePr>
        <p:xfrm>
          <a:off x="1143000" y="3276600"/>
          <a:ext cx="32273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5" imgW="1739880" imgH="228600" progId="Equation.3">
                  <p:embed/>
                </p:oleObj>
              </mc:Choice>
              <mc:Fallback>
                <p:oleObj name="Equation" r:id="rId5" imgW="1739880" imgH="228600" progId="Equation.3">
                  <p:embed/>
                  <p:pic>
                    <p:nvPicPr>
                      <p:cNvPr id="1084" name="Object 60">
                        <a:extLst>
                          <a:ext uri="{FF2B5EF4-FFF2-40B4-BE49-F238E27FC236}">
                            <a16:creationId xmlns:a16="http://schemas.microsoft.com/office/drawing/2014/main" id="{CDAD8300-F0BB-4A4E-9425-8AB676895B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3227388" cy="423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85">
            <a:extLst>
              <a:ext uri="{FF2B5EF4-FFF2-40B4-BE49-F238E27FC236}">
                <a16:creationId xmlns:a16="http://schemas.microsoft.com/office/drawing/2014/main" id="{B068C586-4568-40BD-8D68-534E4E670991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3876675"/>
          <a:ext cx="6629400" cy="2682240"/>
        </p:xfrm>
        <a:graphic>
          <a:graphicData uri="http://schemas.openxmlformats.org/drawingml/2006/table">
            <a:tbl>
              <a:tblPr/>
              <a:tblGrid>
                <a:gridCol w="4865688">
                  <a:extLst>
                    <a:ext uri="{9D8B030D-6E8A-4147-A177-3AD203B41FA5}">
                      <a16:colId xmlns:a16="http://schemas.microsoft.com/office/drawing/2014/main" val="2214859708"/>
                    </a:ext>
                  </a:extLst>
                </a:gridCol>
                <a:gridCol w="1763712">
                  <a:extLst>
                    <a:ext uri="{9D8B030D-6E8A-4147-A177-3AD203B41FA5}">
                      <a16:colId xmlns:a16="http://schemas.microsoft.com/office/drawing/2014/main" val="188261425"/>
                    </a:ext>
                  </a:extLst>
                </a:gridCol>
              </a:tblGrid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B 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(BAT_OK), 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M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 (MOVES) , 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L 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(LIFTABLE), 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G</a:t>
                      </a: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 (GUAGE))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Joint Probability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67921"/>
                  </a:ext>
                </a:extLst>
              </a:tr>
              <a:tr h="277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(True, True, True, True)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0.5686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89597"/>
                  </a:ext>
                </a:extLst>
              </a:tr>
              <a:tr h="277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(True, True, True, False)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0.0299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993206"/>
                  </a:ext>
                </a:extLst>
              </a:tr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(True, True, False, True)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0.0135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311676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(True, True, False, False)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380886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068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1D0BD-F0EA-4E8D-A058-6114CC28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51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Additional Readings (4/5)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9B244B-A33B-4CDD-90BC-536888C7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9B330F-4D30-4CC0-8D94-4C158551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B889D3-637D-42C0-8682-170362D9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9F33494-3B65-4CF8-8404-244B83085244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564150"/>
            <a:ext cx="8382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[Shortliffe 1976, Buchanan &amp; Shortliffe 1984]</a:t>
            </a:r>
          </a:p>
          <a:p>
            <a:pPr lvl="1"/>
            <a:r>
              <a:rPr lang="en-US" altLang="ko-KR"/>
              <a:t>MYCIN: uses certainty factor</a:t>
            </a:r>
          </a:p>
          <a:p>
            <a:r>
              <a:rPr lang="en-US" altLang="ko-KR"/>
              <a:t>[Duda, Hart &amp; Nilsson 1987]</a:t>
            </a:r>
          </a:p>
          <a:p>
            <a:pPr lvl="1"/>
            <a:r>
              <a:rPr lang="en-US" altLang="ko-KR"/>
              <a:t>PROSPECTOR: uses sufficiency index and necessity index</a:t>
            </a:r>
          </a:p>
          <a:p>
            <a:r>
              <a:rPr lang="en-US" altLang="ko-KR"/>
              <a:t>[Zadeh 1975, Zadeh 1978, Elkan 1993]</a:t>
            </a:r>
          </a:p>
          <a:p>
            <a:pPr lvl="1"/>
            <a:r>
              <a:rPr lang="en-US" altLang="ko-KR"/>
              <a:t>Fuzzy logic and possibility theory</a:t>
            </a:r>
          </a:p>
          <a:p>
            <a:r>
              <a:rPr lang="en-US" altLang="ko-KR"/>
              <a:t>[Dempster 1968, Shafer 1979]</a:t>
            </a:r>
          </a:p>
          <a:p>
            <a:pPr lvl="1"/>
            <a:r>
              <a:rPr lang="en-US" altLang="ko-KR"/>
              <a:t>Dempster-Shafer’s combination rules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06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B9D42-C70E-4D71-9719-A27A2833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67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Additional Readings (5/5)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76734B-4DDC-437B-A481-25B1A7CF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44CDC-31E7-4708-8817-E0606155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297339-9973-4157-8453-1FBA82AF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FE7D91F-C91A-4450-97C3-4DD5C6354EB6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[Nilsson 1986]</a:t>
            </a:r>
          </a:p>
          <a:p>
            <a:pPr lvl="1"/>
            <a:r>
              <a:rPr lang="en-US" altLang="ko-KR" dirty="0"/>
              <a:t>Probabilistic logic</a:t>
            </a:r>
          </a:p>
          <a:p>
            <a:r>
              <a:rPr lang="en-US" altLang="ko-KR" dirty="0"/>
              <a:t>[Tversky &amp; Kahneman 1982]</a:t>
            </a:r>
          </a:p>
          <a:p>
            <a:pPr lvl="1"/>
            <a:r>
              <a:rPr lang="en-US" altLang="ko-KR" dirty="0"/>
              <a:t>Human generally loses consistency facing uncertainty</a:t>
            </a:r>
          </a:p>
          <a:p>
            <a:r>
              <a:rPr lang="en-US" altLang="ko-KR" dirty="0"/>
              <a:t>[Shafer &amp; Pearl 1990]</a:t>
            </a:r>
          </a:p>
          <a:p>
            <a:pPr lvl="1"/>
            <a:r>
              <a:rPr lang="en-US" altLang="ko-KR" dirty="0"/>
              <a:t>Papers for uncertain inference</a:t>
            </a:r>
          </a:p>
          <a:p>
            <a:r>
              <a:rPr lang="en-US" altLang="ko-KR" dirty="0"/>
              <a:t>Proceedings &amp; Journals</a:t>
            </a:r>
          </a:p>
          <a:p>
            <a:pPr lvl="1"/>
            <a:r>
              <a:rPr lang="en-US" altLang="ko-KR" dirty="0"/>
              <a:t>Uncertainty in Artificial Intelligence (UAI)</a:t>
            </a:r>
          </a:p>
          <a:p>
            <a:pPr lvl="1"/>
            <a:r>
              <a:rPr lang="en-US" altLang="ko-KR" dirty="0"/>
              <a:t>International Journal of Approximate Reasoning</a:t>
            </a:r>
          </a:p>
        </p:txBody>
      </p:sp>
    </p:spTree>
    <p:extLst>
      <p:ext uri="{BB962C8B-B14F-4D97-AF65-F5344CB8AC3E}">
        <p14:creationId xmlns:p14="http://schemas.microsoft.com/office/powerpoint/2010/main" val="14745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919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19.1 Review of  Probability Theory (2/4)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C6799AC-D4EB-457E-B929-6225F731F91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557338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Marginal probability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Conditional probability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Ex. The probability that the battery is charged given that the are does not move</a:t>
            </a:r>
          </a:p>
          <a:p>
            <a:pPr lvl="1"/>
            <a:endParaRPr lang="en-US" altLang="ko-K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2D41758-8D7C-4237-9DD7-8030CC40C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492449"/>
              </p:ext>
            </p:extLst>
          </p:nvPr>
        </p:nvGraphicFramePr>
        <p:xfrm>
          <a:off x="1524000" y="2106613"/>
          <a:ext cx="274320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1752480" imgH="444240" progId="Equation.3">
                  <p:embed/>
                </p:oleObj>
              </mc:Choice>
              <mc:Fallback>
                <p:oleObj name="Equation" r:id="rId3" imgW="1752480" imgH="444240" progId="Equation.3">
                  <p:embed/>
                  <p:pic>
                    <p:nvPicPr>
                      <p:cNvPr id="11268" name="Object 4">
                        <a:extLst>
                          <a:ext uri="{FF2B5EF4-FFF2-40B4-BE49-F238E27FC236}">
                            <a16:creationId xmlns:a16="http://schemas.microsoft.com/office/drawing/2014/main" id="{5D953781-6E54-40B2-BBE9-6227088179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06613"/>
                        <a:ext cx="2743200" cy="696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A1720FD-12E8-4A28-9387-6D1C893A4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712652"/>
              </p:ext>
            </p:extLst>
          </p:nvPr>
        </p:nvGraphicFramePr>
        <p:xfrm>
          <a:off x="1524000" y="4224338"/>
          <a:ext cx="20288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1295280" imgH="469800" progId="Equation.3">
                  <p:embed/>
                </p:oleObj>
              </mc:Choice>
              <mc:Fallback>
                <p:oleObj name="Equation" r:id="rId5" imgW="1295280" imgH="469800" progId="Equation.3">
                  <p:embed/>
                  <p:pic>
                    <p:nvPicPr>
                      <p:cNvPr id="11270" name="Object 6">
                        <a:extLst>
                          <a:ext uri="{FF2B5EF4-FFF2-40B4-BE49-F238E27FC236}">
                            <a16:creationId xmlns:a16="http://schemas.microsoft.com/office/drawing/2014/main" id="{7AF35872-7F4D-4495-89C4-21C77A509F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24338"/>
                        <a:ext cx="2028825" cy="738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87E0C70F-04CC-4C23-9199-FD0C59576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353929"/>
              </p:ext>
            </p:extLst>
          </p:nvPr>
        </p:nvGraphicFramePr>
        <p:xfrm>
          <a:off x="1524000" y="5876925"/>
          <a:ext cx="4930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수식" r:id="rId7" imgW="3149280" imgH="419040" progId="Equation.3">
                  <p:embed/>
                </p:oleObj>
              </mc:Choice>
              <mc:Fallback>
                <p:oleObj name="수식" r:id="rId7" imgW="3149280" imgH="419040" progId="Equation.3">
                  <p:embed/>
                  <p:pic>
                    <p:nvPicPr>
                      <p:cNvPr id="11271" name="Object 7">
                        <a:extLst>
                          <a:ext uri="{FF2B5EF4-FFF2-40B4-BE49-F238E27FC236}">
                            <a16:creationId xmlns:a16="http://schemas.microsoft.com/office/drawing/2014/main" id="{8E692BFE-C04F-4867-89D5-3CE6EC938A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876925"/>
                        <a:ext cx="4930775" cy="658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>
            <a:extLst>
              <a:ext uri="{FF2B5EF4-FFF2-40B4-BE49-F238E27FC236}">
                <a16:creationId xmlns:a16="http://schemas.microsoft.com/office/drawing/2014/main" id="{6CC1FA0A-F26D-4169-8E7D-B14D6224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2166938"/>
            <a:ext cx="59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  <a:latin typeface="Times New Roman" panose="02020603050405020304" pitchFamily="18" charset="0"/>
              </a:rPr>
              <a:t>Ex.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023A632-6014-4188-AD2A-4AE48E85C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72495"/>
              </p:ext>
            </p:extLst>
          </p:nvPr>
        </p:nvGraphicFramePr>
        <p:xfrm>
          <a:off x="1536700" y="2995613"/>
          <a:ext cx="36766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9" imgW="2349360" imgH="457200" progId="Equation.3">
                  <p:embed/>
                </p:oleObj>
              </mc:Choice>
              <mc:Fallback>
                <p:oleObj name="Equation" r:id="rId9" imgW="2349360" imgH="457200" progId="Equation.3">
                  <p:embed/>
                  <p:pic>
                    <p:nvPicPr>
                      <p:cNvPr id="11274" name="Object 10">
                        <a:extLst>
                          <a:ext uri="{FF2B5EF4-FFF2-40B4-BE49-F238E27FC236}">
                            <a16:creationId xmlns:a16="http://schemas.microsoft.com/office/drawing/2014/main" id="{C5C7732D-92A5-414C-821F-9F55DA234C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995613"/>
                        <a:ext cx="3676650" cy="715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947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19.1 Review of  Probability Theory (3/4)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202B7-136C-45AC-8B27-B8CD68B1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00" y="1684006"/>
            <a:ext cx="52578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AD39412B-8ACE-4AA0-AC94-3E73BE615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000" y="5251859"/>
            <a:ext cx="73592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600" dirty="0"/>
              <a:t>Figure 19.1 A Venn Diagram</a:t>
            </a:r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39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19.1 Review of  Probability Theory (4/4)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0C19ACD-1C55-4D01-9E13-8DF0A884547D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56415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Chain rule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Bayes’ rule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Abbreviation for </a:t>
            </a:r>
          </a:p>
          <a:p>
            <a:pPr lvl="1">
              <a:buFont typeface="Symbol" panose="05050102010706020507" pitchFamily="18" charset="2"/>
              <a:buNone/>
            </a:pPr>
            <a:r>
              <a:rPr lang="en-US" altLang="ko-KR" dirty="0"/>
              <a:t>   where </a:t>
            </a:r>
          </a:p>
          <a:p>
            <a:pPr lvl="1"/>
            <a:endParaRPr lang="en-US" altLang="ko-K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9A5810C8-D617-4106-A746-C9C1713EB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985426"/>
              </p:ext>
            </p:extLst>
          </p:nvPr>
        </p:nvGraphicFramePr>
        <p:xfrm>
          <a:off x="2089200" y="2021350"/>
          <a:ext cx="34575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3" imgW="2209680" imgH="431640" progId="Equation.3">
                  <p:embed/>
                </p:oleObj>
              </mc:Choice>
              <mc:Fallback>
                <p:oleObj name="Equation" r:id="rId3" imgW="2209680" imgH="431640" progId="Equation.3">
                  <p:embed/>
                  <p:pic>
                    <p:nvPicPr>
                      <p:cNvPr id="13316" name="Object 4">
                        <a:extLst>
                          <a:ext uri="{FF2B5EF4-FFF2-40B4-BE49-F238E27FC236}">
                            <a16:creationId xmlns:a16="http://schemas.microsoft.com/office/drawing/2014/main" id="{03B7AB9C-08E9-43C4-8070-84C912239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200" y="2021350"/>
                        <a:ext cx="3457575" cy="676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37B1C3A-2954-4B5D-BFB8-35F4A08EC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911044"/>
              </p:ext>
            </p:extLst>
          </p:nvPr>
        </p:nvGraphicFramePr>
        <p:xfrm>
          <a:off x="2089200" y="3469150"/>
          <a:ext cx="2582863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1650960" imgH="469800" progId="Equation.3">
                  <p:embed/>
                </p:oleObj>
              </mc:Choice>
              <mc:Fallback>
                <p:oleObj name="Equation" r:id="rId5" imgW="1650960" imgH="469800" progId="Equation.3">
                  <p:embed/>
                  <p:pic>
                    <p:nvPicPr>
                      <p:cNvPr id="13317" name="Object 5">
                        <a:extLst>
                          <a:ext uri="{FF2B5EF4-FFF2-40B4-BE49-F238E27FC236}">
                            <a16:creationId xmlns:a16="http://schemas.microsoft.com/office/drawing/2014/main" id="{0751F3CE-1693-4424-B2CC-21B0F3F32A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200" y="3469150"/>
                        <a:ext cx="2582863" cy="735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549C7624-9B40-45E0-A3A7-7AA7D2577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323"/>
              </p:ext>
            </p:extLst>
          </p:nvPr>
        </p:nvGraphicFramePr>
        <p:xfrm>
          <a:off x="4800000" y="5065019"/>
          <a:ext cx="12065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7" imgW="723600" imgH="228600" progId="Equation.3">
                  <p:embed/>
                </p:oleObj>
              </mc:Choice>
              <mc:Fallback>
                <p:oleObj name="Equation" r:id="rId7" imgW="723600" imgH="228600" progId="Equation.3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A29C450F-D0C5-449E-879C-935BFC60E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000" y="5065019"/>
                        <a:ext cx="1206500" cy="379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F3E591F4-DA64-46E0-8437-927B5E47F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324739"/>
              </p:ext>
            </p:extLst>
          </p:nvPr>
        </p:nvGraphicFramePr>
        <p:xfrm>
          <a:off x="3380631" y="5539140"/>
          <a:ext cx="13906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9" imgW="888840" imgH="228600" progId="Equation.3">
                  <p:embed/>
                </p:oleObj>
              </mc:Choice>
              <mc:Fallback>
                <p:oleObj name="Equation" r:id="rId9" imgW="888840" imgH="228600" progId="Equation.3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645BCE87-29B7-46ED-90AF-D9120C4EB0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0631" y="5539140"/>
                        <a:ext cx="1390650" cy="355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B40D99AC-E1BC-42C9-BCEC-B89B41457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86469"/>
              </p:ext>
            </p:extLst>
          </p:nvPr>
        </p:nvGraphicFramePr>
        <p:xfrm>
          <a:off x="2089200" y="4408950"/>
          <a:ext cx="6858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11" imgW="368280" imgH="203040" progId="Equation.3">
                  <p:embed/>
                </p:oleObj>
              </mc:Choice>
              <mc:Fallback>
                <p:oleObj name="Equation" r:id="rId11" imgW="368280" imgH="203040" progId="Equation.3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F2C01BF1-F07F-4AB1-B90B-3A3E1F0BA2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200" y="4408950"/>
                        <a:ext cx="685800" cy="376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F120A0-808B-4F5B-834D-ACDD8C3DD83E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131907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19.2 Probabilistic Inference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C31C11-CB50-431D-A057-18ABC9E3290D}"/>
              </a:ext>
            </a:extLst>
          </p:cNvPr>
          <p:cNvSpPr txBox="1">
            <a:spLocks noChangeArrowheads="1"/>
          </p:cNvSpPr>
          <p:nvPr/>
        </p:nvSpPr>
        <p:spPr>
          <a:xfrm>
            <a:off x="1028700" y="1721138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probability some variable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has value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dirty="0"/>
              <a:t> given the </a:t>
            </a:r>
            <a:r>
              <a:rPr lang="en-US" altLang="ko-KR" dirty="0">
                <a:solidFill>
                  <a:srgbClr val="FFFF00"/>
                </a:solidFill>
              </a:rPr>
              <a:t>evidence</a:t>
            </a:r>
            <a:r>
              <a:rPr lang="en-US" altLang="ko-KR" dirty="0"/>
              <a:t> </a:t>
            </a:r>
            <a:r>
              <a:rPr lang="en-US" altLang="ko-KR" i="1" dirty="0">
                <a:sym typeface="Symbol" panose="05050102010706020507" pitchFamily="18" charset="2"/>
              </a:rPr>
              <a:t> </a:t>
            </a:r>
            <a:r>
              <a:rPr lang="en-US" altLang="ko-KR" dirty="0">
                <a:sym typeface="Symbol" panose="05050102010706020507" pitchFamily="18" charset="2"/>
              </a:rPr>
              <a:t>=</a:t>
            </a:r>
            <a:r>
              <a:rPr lang="en-US" altLang="ko-KR" b="1" dirty="0">
                <a:sym typeface="Symbol" panose="05050102010706020507" pitchFamily="18" charset="2"/>
              </a:rPr>
              <a:t>e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</a:p>
          <a:p>
            <a:endParaRPr lang="en-US" altLang="ko-KR" dirty="0">
              <a:sym typeface="Symbol" panose="05050102010706020507" pitchFamily="18" charset="2"/>
            </a:endParaRPr>
          </a:p>
          <a:p>
            <a:endParaRPr lang="en-US" altLang="ko-KR" dirty="0">
              <a:sym typeface="Symbol" panose="05050102010706020507" pitchFamily="18" charset="2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8BB4A954-DB48-451A-A9C2-0B37B4856F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716451"/>
              </p:ext>
            </p:extLst>
          </p:nvPr>
        </p:nvGraphicFramePr>
        <p:xfrm>
          <a:off x="2116138" y="2711738"/>
          <a:ext cx="41275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수식" r:id="rId3" imgW="2476440" imgH="419040" progId="Equation.3">
                  <p:embed/>
                </p:oleObj>
              </mc:Choice>
              <mc:Fallback>
                <p:oleObj name="수식" r:id="rId3" imgW="2476440" imgH="419040" progId="Equation.3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4FDA4C9F-CD74-40AF-8382-F8DB830392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2711738"/>
                        <a:ext cx="4127500" cy="695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68">
            <a:extLst>
              <a:ext uri="{FF2B5EF4-FFF2-40B4-BE49-F238E27FC236}">
                <a16:creationId xmlns:a16="http://schemas.microsoft.com/office/drawing/2014/main" id="{F8E0322A-6C13-4011-A4B7-0801F7B3F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8622"/>
              </p:ext>
            </p:extLst>
          </p:nvPr>
        </p:nvGraphicFramePr>
        <p:xfrm>
          <a:off x="1104900" y="3626138"/>
          <a:ext cx="2362200" cy="272796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19138618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05211837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p(P,Q,R)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220658"/>
                  </a:ext>
                </a:extLst>
              </a:tr>
              <a:tr h="306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p(P,Q,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¬R)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anose="020B0600000101010101" pitchFamily="34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797501"/>
                  </a:ext>
                </a:extLst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p(P,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367145"/>
                  </a:ext>
                </a:extLst>
              </a:tr>
              <a:tr h="157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p(P,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349166"/>
                  </a:ext>
                </a:extLst>
              </a:tr>
              <a:tr h="234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P,Q,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92163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P, Q,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404210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P,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52236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p(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P,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Q,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  <a:cs typeface="Times New Roman" panose="02020603050405020304" pitchFamily="18" charset="0"/>
                        </a:rPr>
                        <a:t>¬R)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9999FF"/>
                        </a:buClr>
                        <a:buFont typeface="Symbol" panose="05050102010706020507" pitchFamily="18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ebdings" panose="05030102010509060703" pitchFamily="18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anose="020B0600000101010101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anose="020B0600000101010101" pitchFamily="34" charset="-127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9527"/>
                  </a:ext>
                </a:extLst>
              </a:tr>
            </a:tbl>
          </a:graphicData>
        </a:graphic>
      </p:graphicFrame>
      <p:graphicFrame>
        <p:nvGraphicFramePr>
          <p:cNvPr id="10" name="Object 69">
            <a:extLst>
              <a:ext uri="{FF2B5EF4-FFF2-40B4-BE49-F238E27FC236}">
                <a16:creationId xmlns:a16="http://schemas.microsoft.com/office/drawing/2014/main" id="{9D745C86-BDD5-43CA-8D6F-0A8AC1299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915059"/>
              </p:ext>
            </p:extLst>
          </p:nvPr>
        </p:nvGraphicFramePr>
        <p:xfrm>
          <a:off x="3695700" y="3549938"/>
          <a:ext cx="47244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수식" r:id="rId5" imgW="3352680" imgH="863280" progId="Equation.3">
                  <p:embed/>
                </p:oleObj>
              </mc:Choice>
              <mc:Fallback>
                <p:oleObj name="수식" r:id="rId5" imgW="3352680" imgH="863280" progId="Equation.3">
                  <p:embed/>
                  <p:pic>
                    <p:nvPicPr>
                      <p:cNvPr id="14405" name="Object 69">
                        <a:extLst>
                          <a:ext uri="{FF2B5EF4-FFF2-40B4-BE49-F238E27FC236}">
                            <a16:creationId xmlns:a16="http://schemas.microsoft.com/office/drawing/2014/main" id="{3533F389-966F-403E-8A12-1D931A0ED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3549938"/>
                        <a:ext cx="4724400" cy="1216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0">
            <a:extLst>
              <a:ext uri="{FF2B5EF4-FFF2-40B4-BE49-F238E27FC236}">
                <a16:creationId xmlns:a16="http://schemas.microsoft.com/office/drawing/2014/main" id="{0F658686-458A-43FF-9264-EC0A57EB8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498764"/>
              </p:ext>
            </p:extLst>
          </p:nvPr>
        </p:nvGraphicFramePr>
        <p:xfrm>
          <a:off x="3695700" y="4807238"/>
          <a:ext cx="5351463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수식" r:id="rId7" imgW="3797280" imgH="863280" progId="Equation.3">
                  <p:embed/>
                </p:oleObj>
              </mc:Choice>
              <mc:Fallback>
                <p:oleObj name="수식" r:id="rId7" imgW="3797280" imgH="863280" progId="Equation.3">
                  <p:embed/>
                  <p:pic>
                    <p:nvPicPr>
                      <p:cNvPr id="14406" name="Object 70">
                        <a:extLst>
                          <a:ext uri="{FF2B5EF4-FFF2-40B4-BE49-F238E27FC236}">
                            <a16:creationId xmlns:a16="http://schemas.microsoft.com/office/drawing/2014/main" id="{F6065768-F7E1-4F80-BE53-360EB1F29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807238"/>
                        <a:ext cx="5351463" cy="1217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1">
            <a:extLst>
              <a:ext uri="{FF2B5EF4-FFF2-40B4-BE49-F238E27FC236}">
                <a16:creationId xmlns:a16="http://schemas.microsoft.com/office/drawing/2014/main" id="{B71E532A-46F7-494F-BD68-3962CF5D4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625204"/>
              </p:ext>
            </p:extLst>
          </p:nvPr>
        </p:nvGraphicFramePr>
        <p:xfrm>
          <a:off x="3695700" y="6064538"/>
          <a:ext cx="2165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9" imgW="1536480" imgH="431640" progId="Equation.3">
                  <p:embed/>
                </p:oleObj>
              </mc:Choice>
              <mc:Fallback>
                <p:oleObj name="Equation" r:id="rId9" imgW="1536480" imgH="431640" progId="Equation.3">
                  <p:embed/>
                  <p:pic>
                    <p:nvPicPr>
                      <p:cNvPr id="14407" name="Object 71">
                        <a:extLst>
                          <a:ext uri="{FF2B5EF4-FFF2-40B4-BE49-F238E27FC236}">
                            <a16:creationId xmlns:a16="http://schemas.microsoft.com/office/drawing/2014/main" id="{92D07A61-6D10-4AF7-900F-29BDFD2810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6064538"/>
                        <a:ext cx="216535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95820-9903-4975-9807-E29E6A17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80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Statistical Independence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3D92CD-4C56-4F5B-BFDC-0B9620937C0A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52448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Conditional independence</a:t>
            </a:r>
          </a:p>
          <a:p>
            <a:endParaRPr lang="en-US" altLang="ko-KR" dirty="0"/>
          </a:p>
          <a:p>
            <a:r>
              <a:rPr lang="en-US" altLang="ko-KR" dirty="0"/>
              <a:t>Mutually conditional independence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Unconditional independence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1B1F3D8-DE0D-40F5-9CCA-3FFDED5F0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874378"/>
              </p:ext>
            </p:extLst>
          </p:nvPr>
        </p:nvGraphicFramePr>
        <p:xfrm>
          <a:off x="1877400" y="2057880"/>
          <a:ext cx="32591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1955520" imgH="241200" progId="Equation.3">
                  <p:embed/>
                </p:oleObj>
              </mc:Choice>
              <mc:Fallback>
                <p:oleObj name="Equation" r:id="rId3" imgW="1955520" imgH="241200" progId="Equation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DA4F0A77-506F-4B5A-8564-3CB024041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400" y="2057880"/>
                        <a:ext cx="3259138" cy="400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D27F6D8F-D927-4FDC-AA99-E910A3B79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85711"/>
              </p:ext>
            </p:extLst>
          </p:nvPr>
        </p:nvGraphicFramePr>
        <p:xfrm>
          <a:off x="1877400" y="3048480"/>
          <a:ext cx="469900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2819160" imgH="888840" progId="Equation.3">
                  <p:embed/>
                </p:oleObj>
              </mc:Choice>
              <mc:Fallback>
                <p:oleObj name="Equation" r:id="rId5" imgW="2819160" imgH="888840" progId="Equation.3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id="{4B74236B-80D3-4D0E-BE8C-AD9849636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400" y="3048480"/>
                        <a:ext cx="4699000" cy="1474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CE18536E-6F73-407D-AACD-4BB3484AB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541941"/>
              </p:ext>
            </p:extLst>
          </p:nvPr>
        </p:nvGraphicFramePr>
        <p:xfrm>
          <a:off x="1945663" y="5107468"/>
          <a:ext cx="31321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7" imgW="1879560" imgH="228600" progId="Equation.3">
                  <p:embed/>
                </p:oleObj>
              </mc:Choice>
              <mc:Fallback>
                <p:oleObj name="Equation" r:id="rId7" imgW="1879560" imgH="228600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1E41BEC8-D8CB-4E02-943A-0020B1BC18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663" y="5107468"/>
                        <a:ext cx="3132137" cy="379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74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imes New Roman" panose="02020603050405020304" pitchFamily="18" charset="0"/>
              </a:rPr>
              <a:t>19.3 Bayes Networks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079228-FD45-4008-90FE-0C3C4099142B}"/>
              </a:ext>
            </a:extLst>
          </p:cNvPr>
          <p:cNvSpPr txBox="1">
            <a:spLocks noChangeArrowheads="1"/>
          </p:cNvSpPr>
          <p:nvPr/>
        </p:nvSpPr>
        <p:spPr>
          <a:xfrm>
            <a:off x="12720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Directed, acyclic graph (DAG) whose nodes are labeled by random variables.</a:t>
            </a:r>
          </a:p>
          <a:p>
            <a:r>
              <a:rPr lang="en-US" altLang="ko-KR" dirty="0"/>
              <a:t>Characteristics of Bayesian networks</a:t>
            </a:r>
          </a:p>
          <a:p>
            <a:pPr lvl="1"/>
            <a:r>
              <a:rPr lang="en-US" altLang="ko-KR" dirty="0"/>
              <a:t>Node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baseline="-25000" dirty="0"/>
              <a:t> </a:t>
            </a:r>
            <a:r>
              <a:rPr lang="en-US" altLang="ko-KR" dirty="0"/>
              <a:t>is conditionally independent of any subset of nodes that are not </a:t>
            </a:r>
            <a:r>
              <a:rPr lang="en-US" altLang="ko-KR" dirty="0" err="1"/>
              <a:t>descendents</a:t>
            </a:r>
            <a:r>
              <a:rPr lang="en-US" altLang="ko-KR" dirty="0"/>
              <a:t> of </a:t>
            </a:r>
            <a:r>
              <a:rPr lang="en-US" altLang="ko-KR" i="1" dirty="0"/>
              <a:t>V</a:t>
            </a:r>
            <a:r>
              <a:rPr lang="en-US" altLang="ko-KR" i="1" baseline="-25000" dirty="0"/>
              <a:t>i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Prior probability</a:t>
            </a:r>
          </a:p>
          <a:p>
            <a:r>
              <a:rPr lang="en-US" altLang="ko-KR" dirty="0"/>
              <a:t>Conditional probability table (CPT)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26D91D2-B9C0-44CA-8FC0-4C108D03C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07666"/>
              </p:ext>
            </p:extLst>
          </p:nvPr>
        </p:nvGraphicFramePr>
        <p:xfrm>
          <a:off x="1975263" y="3927600"/>
          <a:ext cx="31654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수식" r:id="rId3" imgW="2057400" imgH="431640" progId="Equation.3">
                  <p:embed/>
                </p:oleObj>
              </mc:Choice>
              <mc:Fallback>
                <p:oleObj name="수식" r:id="rId3" imgW="2057400" imgH="431640" progId="Equation.3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D3EB2E8A-4BD9-44FD-90DB-A15BEFAC7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263" y="3927600"/>
                        <a:ext cx="3165475" cy="663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1446</Words>
  <Application>Microsoft Office PowerPoint</Application>
  <PresentationFormat>宽屏</PresentationFormat>
  <Paragraphs>330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思源黑体 CN Heavy</vt:lpstr>
      <vt:lpstr>思源宋体 CN</vt:lpstr>
      <vt:lpstr>Arial</vt:lpstr>
      <vt:lpstr>Arial Black</vt:lpstr>
      <vt:lpstr>Calibri</vt:lpstr>
      <vt:lpstr>Symbol</vt:lpstr>
      <vt:lpstr>Times New Roman</vt:lpstr>
      <vt:lpstr>Wingdings</vt:lpstr>
      <vt:lpstr>Office 主题</vt:lpstr>
      <vt:lpstr>1_OfficePLUS</vt:lpstr>
      <vt:lpstr>2_OfficePLUS</vt:lpstr>
      <vt:lpstr>Equation</vt:lpstr>
      <vt:lpstr>수식</vt:lpstr>
      <vt:lpstr>Artificial Intelligence  Chapter 19 Reasoning with Uncertain Information</vt:lpstr>
      <vt:lpstr>PowerPoint 演示文稿</vt:lpstr>
      <vt:lpstr>19.1 Review of  Probability Theory (1/4)</vt:lpstr>
      <vt:lpstr>19.1 Review of  Probability Theory (2/4)</vt:lpstr>
      <vt:lpstr>19.1 Review of  Probability Theory (3/4)</vt:lpstr>
      <vt:lpstr>19.1 Review of  Probability Theory (4/4)</vt:lpstr>
      <vt:lpstr>PowerPoint 演示文稿</vt:lpstr>
      <vt:lpstr>Statistical Independence</vt:lpstr>
      <vt:lpstr>19.3 Bayes Networks (1/2)</vt:lpstr>
      <vt:lpstr>19.3 Bayes Networks (2/2)</vt:lpstr>
      <vt:lpstr>19.4 Patterns of Inference in Bayes Networks (1/3)</vt:lpstr>
      <vt:lpstr>19.4 Patterns of Inference in Bayes Networks (2/3)</vt:lpstr>
      <vt:lpstr>19.4 Patterns of Inference in Bayes Networks (3/3)</vt:lpstr>
      <vt:lpstr>19.5 Uncertain Evidence</vt:lpstr>
      <vt:lpstr>19.6 D-Separation (1/3)</vt:lpstr>
      <vt:lpstr>19.6 D-Separation (2/3)</vt:lpstr>
      <vt:lpstr>19.6 D-Separation (3/3)</vt:lpstr>
      <vt:lpstr>19.7 Probabilistic Inference in Polytrees (1/2)</vt:lpstr>
      <vt:lpstr>19.7 Probabilistic Inference in Polytrees (2/2)</vt:lpstr>
      <vt:lpstr>Evidence Above (1/2)</vt:lpstr>
      <vt:lpstr>Evidence Above (2/2)</vt:lpstr>
      <vt:lpstr>Evidence Below (1/2)</vt:lpstr>
      <vt:lpstr>Evidence Below (2/2)</vt:lpstr>
      <vt:lpstr>Evidence Above and Below</vt:lpstr>
      <vt:lpstr>A Numerical Example (1/2)</vt:lpstr>
      <vt:lpstr>A Numerical Example (2/2)</vt:lpstr>
      <vt:lpstr>Additional Readings (1/5)</vt:lpstr>
      <vt:lpstr>Additional Readings (2/5)</vt:lpstr>
      <vt:lpstr>Additional Readings (3/5)</vt:lpstr>
      <vt:lpstr>Additional Readings (4/5)</vt:lpstr>
      <vt:lpstr>Additional Readings (5/5)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369</cp:revision>
  <dcterms:created xsi:type="dcterms:W3CDTF">2020-04-14T04:48:00Z</dcterms:created>
  <dcterms:modified xsi:type="dcterms:W3CDTF">2020-08-03T14:43:19Z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